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1"/>
  </p:notesMasterIdLst>
  <p:handoutMasterIdLst>
    <p:handoutMasterId r:id="rId32"/>
  </p:handoutMasterIdLst>
  <p:sldIdLst>
    <p:sldId id="342" r:id="rId2"/>
    <p:sldId id="341" r:id="rId3"/>
    <p:sldId id="340" r:id="rId4"/>
    <p:sldId id="256" r:id="rId5"/>
    <p:sldId id="257" r:id="rId6"/>
    <p:sldId id="258" r:id="rId7"/>
    <p:sldId id="259" r:id="rId8"/>
    <p:sldId id="260" r:id="rId9"/>
    <p:sldId id="261" r:id="rId10"/>
    <p:sldId id="339" r:id="rId11"/>
    <p:sldId id="263" r:id="rId12"/>
    <p:sldId id="264" r:id="rId13"/>
    <p:sldId id="265" r:id="rId14"/>
    <p:sldId id="273" r:id="rId15"/>
    <p:sldId id="274" r:id="rId16"/>
    <p:sldId id="275" r:id="rId17"/>
    <p:sldId id="276" r:id="rId18"/>
    <p:sldId id="277" r:id="rId19"/>
    <p:sldId id="278" r:id="rId20"/>
    <p:sldId id="279" r:id="rId21"/>
    <p:sldId id="280" r:id="rId22"/>
    <p:sldId id="281" r:id="rId23"/>
    <p:sldId id="266" r:id="rId24"/>
    <p:sldId id="267" r:id="rId25"/>
    <p:sldId id="268" r:id="rId26"/>
    <p:sldId id="269" r:id="rId27"/>
    <p:sldId id="270" r:id="rId28"/>
    <p:sldId id="271" r:id="rId29"/>
    <p:sldId id="272" r:id="rId30"/>
  </p:sldIdLst>
  <p:sldSz cx="43891200" cy="32918400"/>
  <p:notesSz cx="6858000" cy="9144000"/>
  <p:defaultTextStyle>
    <a:defPPr>
      <a:defRPr lang="en-US"/>
    </a:defPPr>
    <a:lvl1pPr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1pPr>
    <a:lvl2pPr marL="457200"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2pPr>
    <a:lvl3pPr marL="914400"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3pPr>
    <a:lvl4pPr marL="1371600"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4pPr>
    <a:lvl5pPr marL="1828800"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5pPr>
    <a:lvl6pPr marL="2286000" algn="l" defTabSz="914400" rtl="0" eaLnBrk="1" latinLnBrk="0" hangingPunct="1">
      <a:defRPr sz="5400" b="1" kern="1200">
        <a:solidFill>
          <a:schemeClr val="tx1"/>
        </a:solidFill>
        <a:latin typeface="Times New Roman" pitchFamily="18" charset="0"/>
        <a:ea typeface="+mn-ea"/>
        <a:cs typeface="+mn-cs"/>
      </a:defRPr>
    </a:lvl6pPr>
    <a:lvl7pPr marL="2743200" algn="l" defTabSz="914400" rtl="0" eaLnBrk="1" latinLnBrk="0" hangingPunct="1">
      <a:defRPr sz="5400" b="1" kern="1200">
        <a:solidFill>
          <a:schemeClr val="tx1"/>
        </a:solidFill>
        <a:latin typeface="Times New Roman" pitchFamily="18" charset="0"/>
        <a:ea typeface="+mn-ea"/>
        <a:cs typeface="+mn-cs"/>
      </a:defRPr>
    </a:lvl7pPr>
    <a:lvl8pPr marL="3200400" algn="l" defTabSz="914400" rtl="0" eaLnBrk="1" latinLnBrk="0" hangingPunct="1">
      <a:defRPr sz="5400" b="1" kern="1200">
        <a:solidFill>
          <a:schemeClr val="tx1"/>
        </a:solidFill>
        <a:latin typeface="Times New Roman" pitchFamily="18" charset="0"/>
        <a:ea typeface="+mn-ea"/>
        <a:cs typeface="+mn-cs"/>
      </a:defRPr>
    </a:lvl8pPr>
    <a:lvl9pPr marL="3657600" algn="l" defTabSz="914400" rtl="0" eaLnBrk="1" latinLnBrk="0" hangingPunct="1">
      <a:defRPr sz="54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3888">
          <p15:clr>
            <a:srgbClr val="A4A3A4"/>
          </p15:clr>
        </p15:guide>
        <p15:guide id="2" pos="1466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anda Nicole Ferguson" initials="ANF" lastIdx="8" clrIdx="0"/>
  <p:cmAuthor id="2" name="Abigail King" initials="AK"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66B9"/>
    <a:srgbClr val="FFC629"/>
    <a:srgbClr val="B0B3B2"/>
    <a:srgbClr val="FFA500"/>
    <a:srgbClr val="4F7921"/>
    <a:srgbClr val="FFFFFF"/>
    <a:srgbClr val="00CC00"/>
    <a:srgbClr val="C8ECF8"/>
    <a:srgbClr val="7FBAD0"/>
    <a:srgbClr val="7CBA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1442"/>
    <p:restoredTop sz="93537" autoAdjust="0"/>
  </p:normalViewPr>
  <p:slideViewPr>
    <p:cSldViewPr snapToGrid="0">
      <p:cViewPr>
        <p:scale>
          <a:sx n="50" d="100"/>
          <a:sy n="50" d="100"/>
        </p:scale>
        <p:origin x="2238" y="-4602"/>
      </p:cViewPr>
      <p:guideLst>
        <p:guide orient="horz" pos="3888"/>
        <p:guide pos="14662"/>
      </p:guideLst>
    </p:cSldViewPr>
  </p:slideViewPr>
  <p:notesTextViewPr>
    <p:cViewPr>
      <p:scale>
        <a:sx n="1" d="1"/>
        <a:sy n="1" d="1"/>
      </p:scale>
      <p:origin x="0" y="-33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4027488" cy="350838"/>
          </a:xfrm>
          <a:prstGeom prst="rect">
            <a:avLst/>
          </a:prstGeom>
          <a:noFill/>
          <a:ln w="9525">
            <a:noFill/>
            <a:miter lim="800000"/>
            <a:headEnd/>
            <a:tailEnd/>
          </a:ln>
          <a:effectLst/>
        </p:spPr>
        <p:txBody>
          <a:bodyPr vert="horz" wrap="square" lIns="93160" tIns="46580" rIns="93160" bIns="46580" numCol="1" anchor="t" anchorCtr="0" compatLnSpc="1">
            <a:prstTxWarp prst="textNoShape">
              <a:avLst/>
            </a:prstTxWarp>
          </a:bodyPr>
          <a:lstStyle>
            <a:lvl1pPr algn="l" defTabSz="931696">
              <a:lnSpc>
                <a:spcPct val="100000"/>
              </a:lnSpc>
              <a:spcBef>
                <a:spcPct val="0"/>
              </a:spcBef>
              <a:defRPr sz="1200" b="0"/>
            </a:lvl1pPr>
          </a:lstStyle>
          <a:p>
            <a:pPr>
              <a:defRPr/>
            </a:pPr>
            <a:endParaRPr lang="en-US"/>
          </a:p>
        </p:txBody>
      </p:sp>
      <p:sp>
        <p:nvSpPr>
          <p:cNvPr id="4099" name="Rectangle 3"/>
          <p:cNvSpPr>
            <a:spLocks noGrp="1" noChangeArrowheads="1"/>
          </p:cNvSpPr>
          <p:nvPr>
            <p:ph type="dt" sz="quarter" idx="1"/>
          </p:nvPr>
        </p:nvSpPr>
        <p:spPr bwMode="auto">
          <a:xfrm>
            <a:off x="5268913" y="0"/>
            <a:ext cx="4027487" cy="350838"/>
          </a:xfrm>
          <a:prstGeom prst="rect">
            <a:avLst/>
          </a:prstGeom>
          <a:noFill/>
          <a:ln w="9525">
            <a:noFill/>
            <a:miter lim="800000"/>
            <a:headEnd/>
            <a:tailEnd/>
          </a:ln>
          <a:effectLst/>
        </p:spPr>
        <p:txBody>
          <a:bodyPr vert="horz" wrap="square" lIns="93160" tIns="46580" rIns="93160" bIns="46580" numCol="1" anchor="t" anchorCtr="0" compatLnSpc="1">
            <a:prstTxWarp prst="textNoShape">
              <a:avLst/>
            </a:prstTxWarp>
          </a:bodyPr>
          <a:lstStyle>
            <a:lvl1pPr algn="r" defTabSz="931696">
              <a:lnSpc>
                <a:spcPct val="100000"/>
              </a:lnSpc>
              <a:spcBef>
                <a:spcPct val="0"/>
              </a:spcBef>
              <a:defRPr sz="1200" b="0"/>
            </a:lvl1pPr>
          </a:lstStyle>
          <a:p>
            <a:pPr>
              <a:defRPr/>
            </a:pPr>
            <a:endParaRPr lang="en-US"/>
          </a:p>
        </p:txBody>
      </p:sp>
      <p:sp>
        <p:nvSpPr>
          <p:cNvPr id="4100" name="Rectangle 4"/>
          <p:cNvSpPr>
            <a:spLocks noGrp="1" noChangeArrowheads="1"/>
          </p:cNvSpPr>
          <p:nvPr>
            <p:ph type="ftr" sz="quarter" idx="2"/>
          </p:nvPr>
        </p:nvSpPr>
        <p:spPr bwMode="auto">
          <a:xfrm>
            <a:off x="0" y="6659563"/>
            <a:ext cx="4027488" cy="350837"/>
          </a:xfrm>
          <a:prstGeom prst="rect">
            <a:avLst/>
          </a:prstGeom>
          <a:noFill/>
          <a:ln w="9525">
            <a:noFill/>
            <a:miter lim="800000"/>
            <a:headEnd/>
            <a:tailEnd/>
          </a:ln>
          <a:effectLst/>
        </p:spPr>
        <p:txBody>
          <a:bodyPr vert="horz" wrap="square" lIns="93160" tIns="46580" rIns="93160" bIns="46580" numCol="1" anchor="b" anchorCtr="0" compatLnSpc="1">
            <a:prstTxWarp prst="textNoShape">
              <a:avLst/>
            </a:prstTxWarp>
          </a:bodyPr>
          <a:lstStyle>
            <a:lvl1pPr algn="l" defTabSz="931696">
              <a:lnSpc>
                <a:spcPct val="100000"/>
              </a:lnSpc>
              <a:spcBef>
                <a:spcPct val="0"/>
              </a:spcBef>
              <a:defRPr sz="1200" b="0"/>
            </a:lvl1pPr>
          </a:lstStyle>
          <a:p>
            <a:pPr>
              <a:defRPr/>
            </a:pPr>
            <a:endParaRPr lang="en-US"/>
          </a:p>
        </p:txBody>
      </p:sp>
      <p:sp>
        <p:nvSpPr>
          <p:cNvPr id="4101" name="Rectangle 5"/>
          <p:cNvSpPr>
            <a:spLocks noGrp="1" noChangeArrowheads="1"/>
          </p:cNvSpPr>
          <p:nvPr>
            <p:ph type="sldNum" sz="quarter" idx="3"/>
          </p:nvPr>
        </p:nvSpPr>
        <p:spPr bwMode="auto">
          <a:xfrm>
            <a:off x="5268913" y="6659563"/>
            <a:ext cx="4027487" cy="350837"/>
          </a:xfrm>
          <a:prstGeom prst="rect">
            <a:avLst/>
          </a:prstGeom>
          <a:noFill/>
          <a:ln w="9525">
            <a:noFill/>
            <a:miter lim="800000"/>
            <a:headEnd/>
            <a:tailEnd/>
          </a:ln>
          <a:effectLst/>
        </p:spPr>
        <p:txBody>
          <a:bodyPr vert="horz" wrap="square" lIns="93160" tIns="46580" rIns="93160" bIns="46580" numCol="1" anchor="b" anchorCtr="0" compatLnSpc="1">
            <a:prstTxWarp prst="textNoShape">
              <a:avLst/>
            </a:prstTxWarp>
          </a:bodyPr>
          <a:lstStyle>
            <a:lvl1pPr algn="r" defTabSz="931696">
              <a:lnSpc>
                <a:spcPct val="100000"/>
              </a:lnSpc>
              <a:spcBef>
                <a:spcPct val="0"/>
              </a:spcBef>
              <a:defRPr sz="1200" b="0"/>
            </a:lvl1pPr>
          </a:lstStyle>
          <a:p>
            <a:pPr>
              <a:defRPr/>
            </a:pPr>
            <a:fld id="{51BFBB92-9EAF-4A98-AC69-D6A49C72F0D0}" type="slidenum">
              <a:rPr lang="en-US"/>
              <a:pPr>
                <a:defRPr/>
              </a:pPr>
              <a:t>‹#›</a:t>
            </a:fld>
            <a:endParaRPr lang="en-US"/>
          </a:p>
        </p:txBody>
      </p:sp>
    </p:spTree>
    <p:extLst>
      <p:ext uri="{BB962C8B-B14F-4D97-AF65-F5344CB8AC3E}">
        <p14:creationId xmlns:p14="http://schemas.microsoft.com/office/powerpoint/2010/main" val="3868343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7488" cy="350838"/>
          </a:xfrm>
          <a:prstGeom prst="rect">
            <a:avLst/>
          </a:prstGeom>
        </p:spPr>
        <p:txBody>
          <a:bodyPr vert="horz" lIns="20062" tIns="10031" rIns="20062" bIns="10031" rtlCol="0"/>
          <a:lstStyle>
            <a:lvl1pPr algn="l">
              <a:defRPr sz="300"/>
            </a:lvl1pPr>
          </a:lstStyle>
          <a:p>
            <a:pPr>
              <a:defRPr/>
            </a:pPr>
            <a:endParaRPr lang="en-US"/>
          </a:p>
        </p:txBody>
      </p:sp>
      <p:sp>
        <p:nvSpPr>
          <p:cNvPr id="3" name="Date Placeholder 2"/>
          <p:cNvSpPr>
            <a:spLocks noGrp="1"/>
          </p:cNvSpPr>
          <p:nvPr>
            <p:ph type="dt" idx="1"/>
          </p:nvPr>
        </p:nvSpPr>
        <p:spPr>
          <a:xfrm>
            <a:off x="5265738" y="0"/>
            <a:ext cx="4027487" cy="350838"/>
          </a:xfrm>
          <a:prstGeom prst="rect">
            <a:avLst/>
          </a:prstGeom>
        </p:spPr>
        <p:txBody>
          <a:bodyPr vert="horz" lIns="20062" tIns="10031" rIns="20062" bIns="10031" rtlCol="0"/>
          <a:lstStyle>
            <a:lvl1pPr algn="r">
              <a:defRPr sz="300"/>
            </a:lvl1pPr>
          </a:lstStyle>
          <a:p>
            <a:pPr>
              <a:defRPr/>
            </a:pPr>
            <a:fld id="{5CC69237-968C-4809-BBBD-9304D521757D}" type="datetimeFigureOut">
              <a:rPr lang="en-US"/>
              <a:pPr>
                <a:defRPr/>
              </a:pPr>
              <a:t>11/13/2021</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20062" tIns="10031" rIns="20062" bIns="10031" rtlCol="0" anchor="ctr"/>
          <a:lstStyle/>
          <a:p>
            <a:pPr lvl="0"/>
            <a:endParaRPr lang="en-US" noProof="0"/>
          </a:p>
        </p:txBody>
      </p:sp>
      <p:sp>
        <p:nvSpPr>
          <p:cNvPr id="5" name="Notes Placeholder 4"/>
          <p:cNvSpPr>
            <a:spLocks noGrp="1"/>
          </p:cNvSpPr>
          <p:nvPr>
            <p:ph type="body" sz="quarter" idx="3"/>
          </p:nvPr>
        </p:nvSpPr>
        <p:spPr>
          <a:xfrm>
            <a:off x="930275" y="3328988"/>
            <a:ext cx="7435850" cy="3155950"/>
          </a:xfrm>
          <a:prstGeom prst="rect">
            <a:avLst/>
          </a:prstGeom>
        </p:spPr>
        <p:txBody>
          <a:bodyPr vert="horz" lIns="20062" tIns="10031" rIns="20062" bIns="100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659563"/>
            <a:ext cx="4027488" cy="349250"/>
          </a:xfrm>
          <a:prstGeom prst="rect">
            <a:avLst/>
          </a:prstGeom>
        </p:spPr>
        <p:txBody>
          <a:bodyPr vert="horz" lIns="20062" tIns="10031" rIns="20062" bIns="10031" rtlCol="0" anchor="b"/>
          <a:lstStyle>
            <a:lvl1pPr algn="l">
              <a:defRPr sz="300"/>
            </a:lvl1pPr>
          </a:lstStyle>
          <a:p>
            <a:pPr>
              <a:defRPr/>
            </a:pPr>
            <a:endParaRPr lang="en-US"/>
          </a:p>
        </p:txBody>
      </p:sp>
      <p:sp>
        <p:nvSpPr>
          <p:cNvPr id="7" name="Slide Number Placeholder 6"/>
          <p:cNvSpPr>
            <a:spLocks noGrp="1"/>
          </p:cNvSpPr>
          <p:nvPr>
            <p:ph type="sldNum" sz="quarter" idx="5"/>
          </p:nvPr>
        </p:nvSpPr>
        <p:spPr>
          <a:xfrm>
            <a:off x="5265738" y="6659563"/>
            <a:ext cx="4027487" cy="349250"/>
          </a:xfrm>
          <a:prstGeom prst="rect">
            <a:avLst/>
          </a:prstGeom>
        </p:spPr>
        <p:txBody>
          <a:bodyPr vert="horz" lIns="20062" tIns="10031" rIns="20062" bIns="10031" rtlCol="0" anchor="b"/>
          <a:lstStyle>
            <a:lvl1pPr algn="r">
              <a:defRPr sz="300"/>
            </a:lvl1pPr>
          </a:lstStyle>
          <a:p>
            <a:pPr>
              <a:defRPr/>
            </a:pPr>
            <a:fld id="{B4C89677-0636-4F7D-8E45-6997A3D61870}" type="slidenum">
              <a:rPr lang="en-US"/>
              <a:pPr>
                <a:defRPr/>
              </a:pPr>
              <a:t>‹#›</a:t>
            </a:fld>
            <a:endParaRPr lang="en-US"/>
          </a:p>
        </p:txBody>
      </p:sp>
    </p:spTree>
    <p:extLst>
      <p:ext uri="{BB962C8B-B14F-4D97-AF65-F5344CB8AC3E}">
        <p14:creationId xmlns:p14="http://schemas.microsoft.com/office/powerpoint/2010/main" val="2538732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INTRODUCTION</a:t>
            </a:r>
          </a:p>
          <a:p>
            <a:pPr eaLnBrk="1" hangingPunct="1">
              <a:spcBef>
                <a:spcPct val="0"/>
              </a:spcBef>
            </a:pPr>
            <a:r>
              <a:rPr lang="en-US" dirty="0"/>
              <a:t>End with why I am passionate and .7% goes here.</a:t>
            </a:r>
          </a:p>
          <a:p>
            <a:pPr eaLnBrk="1" hangingPunct="1">
              <a:spcBef>
                <a:spcPct val="0"/>
              </a:spcBef>
            </a:pPr>
            <a:endParaRPr lang="en-US" dirty="0"/>
          </a:p>
          <a:p>
            <a:pPr eaLnBrk="1" hangingPunct="1">
              <a:spcBef>
                <a:spcPct val="0"/>
              </a:spcBef>
            </a:pPr>
            <a:r>
              <a:rPr lang="en-US" dirty="0"/>
              <a:t>What we need:</a:t>
            </a:r>
          </a:p>
          <a:p>
            <a:pPr eaLnBrk="1" hangingPunct="1">
              <a:spcBef>
                <a:spcPct val="0"/>
              </a:spcBef>
            </a:pPr>
            <a:r>
              <a:rPr lang="en-US" dirty="0"/>
              <a:t>-intro, methods, and conclusions finished</a:t>
            </a:r>
          </a:p>
          <a:p>
            <a:pPr eaLnBrk="1" hangingPunct="1">
              <a:spcBef>
                <a:spcPct val="0"/>
              </a:spcBef>
            </a:pPr>
            <a:r>
              <a:rPr lang="en-US" dirty="0"/>
              <a:t>-Notebook breakers for k-sample perm tests, perm tests on the median, perm tests on the slope.</a:t>
            </a:r>
          </a:p>
          <a:p>
            <a:pPr eaLnBrk="1" hangingPunct="1">
              <a:spcBef>
                <a:spcPct val="0"/>
              </a:spcBef>
            </a:pPr>
            <a:endParaRPr lang="en-US" dirty="0"/>
          </a:p>
          <a:p>
            <a:pPr eaLnBrk="1" hangingPunct="1">
              <a:spcBef>
                <a:spcPct val="0"/>
              </a:spcBef>
            </a:pPr>
            <a:r>
              <a:rPr lang="en-US" dirty="0"/>
              <a:t>-For Default rate stratified by grad rate: we want the confidence interval for above 50% and 50% or less</a:t>
            </a:r>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p:txBody>
      </p:sp>
      <p:sp>
        <p:nvSpPr>
          <p:cNvPr id="410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5400" b="1">
                <a:solidFill>
                  <a:schemeClr val="tx1"/>
                </a:solidFill>
                <a:latin typeface="Times New Roman" pitchFamily="18" charset="0"/>
              </a:defRPr>
            </a:lvl1pPr>
            <a:lvl2pPr marL="742950" indent="-285750">
              <a:defRPr sz="5400" b="1">
                <a:solidFill>
                  <a:schemeClr val="tx1"/>
                </a:solidFill>
                <a:latin typeface="Times New Roman" pitchFamily="18" charset="0"/>
              </a:defRPr>
            </a:lvl2pPr>
            <a:lvl3pPr marL="1143000" indent="-228600">
              <a:defRPr sz="5400" b="1">
                <a:solidFill>
                  <a:schemeClr val="tx1"/>
                </a:solidFill>
                <a:latin typeface="Times New Roman" pitchFamily="18" charset="0"/>
              </a:defRPr>
            </a:lvl3pPr>
            <a:lvl4pPr marL="1600200" indent="-228600">
              <a:defRPr sz="5400" b="1">
                <a:solidFill>
                  <a:schemeClr val="tx1"/>
                </a:solidFill>
                <a:latin typeface="Times New Roman" pitchFamily="18" charset="0"/>
              </a:defRPr>
            </a:lvl4pPr>
            <a:lvl5pPr marL="2057400" indent="-228600">
              <a:defRPr sz="5400" b="1">
                <a:solidFill>
                  <a:schemeClr val="tx1"/>
                </a:solidFill>
                <a:latin typeface="Times New Roman" pitchFamily="18" charset="0"/>
              </a:defRPr>
            </a:lvl5pPr>
            <a:lvl6pPr marL="2514600" indent="-228600" algn="ctr"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eaLnBrk="0" fontAlgn="base" hangingPunct="0">
              <a:lnSpc>
                <a:spcPct val="65000"/>
              </a:lnSpc>
              <a:spcBef>
                <a:spcPct val="50000"/>
              </a:spcBef>
              <a:spcAft>
                <a:spcPct val="0"/>
              </a:spcAft>
              <a:defRPr sz="5400" b="1">
                <a:solidFill>
                  <a:schemeClr val="tx1"/>
                </a:solidFill>
                <a:latin typeface="Times New Roman" pitchFamily="18" charset="0"/>
              </a:defRPr>
            </a:lvl9pPr>
          </a:lstStyle>
          <a:p>
            <a:fld id="{7350F54E-324E-4420-A58C-1451A26E1E91}" type="slidenum">
              <a:rPr lang="en-US" sz="300" smtClean="0"/>
              <a:pPr/>
              <a:t>1</a:t>
            </a:fld>
            <a:endParaRPr lang="en-US" sz="300"/>
          </a:p>
        </p:txBody>
      </p:sp>
    </p:spTree>
    <p:extLst>
      <p:ext uri="{BB962C8B-B14F-4D97-AF65-F5344CB8AC3E}">
        <p14:creationId xmlns:p14="http://schemas.microsoft.com/office/powerpoint/2010/main" val="2036678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INTRODUCTION</a:t>
            </a:r>
          </a:p>
          <a:p>
            <a:pPr eaLnBrk="1" hangingPunct="1">
              <a:spcBef>
                <a:spcPct val="0"/>
              </a:spcBef>
            </a:pPr>
            <a:r>
              <a:rPr lang="en-US" dirty="0"/>
              <a:t>End with why I am passionate and .7% goes here.</a:t>
            </a:r>
          </a:p>
          <a:p>
            <a:pPr eaLnBrk="1" hangingPunct="1">
              <a:spcBef>
                <a:spcPct val="0"/>
              </a:spcBef>
            </a:pPr>
            <a:endParaRPr lang="en-US" dirty="0"/>
          </a:p>
          <a:p>
            <a:pPr eaLnBrk="1" hangingPunct="1">
              <a:spcBef>
                <a:spcPct val="0"/>
              </a:spcBef>
            </a:pPr>
            <a:r>
              <a:rPr lang="en-US" dirty="0"/>
              <a:t>What we need:</a:t>
            </a:r>
          </a:p>
          <a:p>
            <a:pPr eaLnBrk="1" hangingPunct="1">
              <a:spcBef>
                <a:spcPct val="0"/>
              </a:spcBef>
            </a:pPr>
            <a:r>
              <a:rPr lang="en-US" dirty="0"/>
              <a:t>-intro, methods, and conclusions finished</a:t>
            </a:r>
          </a:p>
          <a:p>
            <a:pPr eaLnBrk="1" hangingPunct="1">
              <a:spcBef>
                <a:spcPct val="0"/>
              </a:spcBef>
            </a:pPr>
            <a:r>
              <a:rPr lang="en-US" dirty="0"/>
              <a:t>-Notebook breakers for k-sample perm tests, perm tests on the median, perm tests on the slope.</a:t>
            </a:r>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sz="5400" b="1">
                <a:solidFill>
                  <a:schemeClr val="tx1"/>
                </a:solidFill>
                <a:latin typeface="Times New Roman" pitchFamily="18" charset="0"/>
              </a:defRPr>
            </a:lvl1pPr>
            <a:lvl2pPr marL="742950" indent="-285750">
              <a:defRPr sz="5400" b="1">
                <a:solidFill>
                  <a:schemeClr val="tx1"/>
                </a:solidFill>
                <a:latin typeface="Times New Roman" pitchFamily="18" charset="0"/>
              </a:defRPr>
            </a:lvl2pPr>
            <a:lvl3pPr marL="1143000" indent="-228600">
              <a:defRPr sz="5400" b="1">
                <a:solidFill>
                  <a:schemeClr val="tx1"/>
                </a:solidFill>
                <a:latin typeface="Times New Roman" pitchFamily="18" charset="0"/>
              </a:defRPr>
            </a:lvl3pPr>
            <a:lvl4pPr marL="1600200" indent="-228600">
              <a:defRPr sz="5400" b="1">
                <a:solidFill>
                  <a:schemeClr val="tx1"/>
                </a:solidFill>
                <a:latin typeface="Times New Roman" pitchFamily="18" charset="0"/>
              </a:defRPr>
            </a:lvl4pPr>
            <a:lvl5pPr marL="2057400" indent="-228600">
              <a:defRPr sz="5400" b="1">
                <a:solidFill>
                  <a:schemeClr val="tx1"/>
                </a:solidFill>
                <a:latin typeface="Times New Roman" pitchFamily="18" charset="0"/>
              </a:defRPr>
            </a:lvl5pPr>
            <a:lvl6pPr marL="2514600" indent="-228600" algn="ctr"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eaLnBrk="0" fontAlgn="base" hangingPunct="0">
              <a:lnSpc>
                <a:spcPct val="65000"/>
              </a:lnSpc>
              <a:spcBef>
                <a:spcPct val="50000"/>
              </a:spcBef>
              <a:spcAft>
                <a:spcPct val="0"/>
              </a:spcAft>
              <a:defRPr sz="5400" b="1">
                <a:solidFill>
                  <a:schemeClr val="tx1"/>
                </a:solidFill>
                <a:latin typeface="Times New Roman" pitchFamily="18" charset="0"/>
              </a:defRPr>
            </a:lvl9pPr>
          </a:lstStyle>
          <a:p>
            <a:fld id="{7350F54E-324E-4420-A58C-1451A26E1E91}" type="slidenum">
              <a:rPr lang="en-US" sz="300" smtClean="0"/>
              <a:pPr/>
              <a:t>3</a:t>
            </a:fld>
            <a:endParaRPr lang="en-US" sz="300"/>
          </a:p>
        </p:txBody>
      </p:sp>
    </p:spTree>
    <p:extLst>
      <p:ext uri="{BB962C8B-B14F-4D97-AF65-F5344CB8AC3E}">
        <p14:creationId xmlns:p14="http://schemas.microsoft.com/office/powerpoint/2010/main" val="1483473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INTRODUCTION</a:t>
            </a:r>
          </a:p>
          <a:p>
            <a:pPr eaLnBrk="1" hangingPunct="1">
              <a:spcBef>
                <a:spcPct val="0"/>
              </a:spcBef>
            </a:pPr>
            <a:r>
              <a:rPr lang="en-US" dirty="0"/>
              <a:t>End with why I am passionate and .7% goes here.</a:t>
            </a:r>
          </a:p>
          <a:p>
            <a:pPr eaLnBrk="1" hangingPunct="1">
              <a:spcBef>
                <a:spcPct val="0"/>
              </a:spcBef>
            </a:pPr>
            <a:endParaRPr lang="en-US" dirty="0"/>
          </a:p>
          <a:p>
            <a:pPr eaLnBrk="1" hangingPunct="1">
              <a:spcBef>
                <a:spcPct val="0"/>
              </a:spcBef>
            </a:pPr>
            <a:r>
              <a:rPr lang="en-US" dirty="0"/>
              <a:t>What we need:</a:t>
            </a:r>
          </a:p>
          <a:p>
            <a:pPr eaLnBrk="1" hangingPunct="1">
              <a:spcBef>
                <a:spcPct val="0"/>
              </a:spcBef>
            </a:pPr>
            <a:r>
              <a:rPr lang="en-US" dirty="0"/>
              <a:t>-intro, methods, and conclusions finished</a:t>
            </a:r>
          </a:p>
        </p:txBody>
      </p:sp>
      <p:sp>
        <p:nvSpPr>
          <p:cNvPr id="410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5400" b="1">
                <a:solidFill>
                  <a:schemeClr val="tx1"/>
                </a:solidFill>
                <a:latin typeface="Times New Roman" pitchFamily="18" charset="0"/>
              </a:defRPr>
            </a:lvl1pPr>
            <a:lvl2pPr marL="742950" indent="-285750">
              <a:defRPr sz="5400" b="1">
                <a:solidFill>
                  <a:schemeClr val="tx1"/>
                </a:solidFill>
                <a:latin typeface="Times New Roman" pitchFamily="18" charset="0"/>
              </a:defRPr>
            </a:lvl2pPr>
            <a:lvl3pPr marL="1143000" indent="-228600">
              <a:defRPr sz="5400" b="1">
                <a:solidFill>
                  <a:schemeClr val="tx1"/>
                </a:solidFill>
                <a:latin typeface="Times New Roman" pitchFamily="18" charset="0"/>
              </a:defRPr>
            </a:lvl3pPr>
            <a:lvl4pPr marL="1600200" indent="-228600">
              <a:defRPr sz="5400" b="1">
                <a:solidFill>
                  <a:schemeClr val="tx1"/>
                </a:solidFill>
                <a:latin typeface="Times New Roman" pitchFamily="18" charset="0"/>
              </a:defRPr>
            </a:lvl4pPr>
            <a:lvl5pPr marL="2057400" indent="-228600">
              <a:defRPr sz="5400" b="1">
                <a:solidFill>
                  <a:schemeClr val="tx1"/>
                </a:solidFill>
                <a:latin typeface="Times New Roman" pitchFamily="18" charset="0"/>
              </a:defRPr>
            </a:lvl5pPr>
            <a:lvl6pPr marL="2514600" indent="-228600" algn="ctr"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eaLnBrk="0" fontAlgn="base" hangingPunct="0">
              <a:lnSpc>
                <a:spcPct val="65000"/>
              </a:lnSpc>
              <a:spcBef>
                <a:spcPct val="50000"/>
              </a:spcBef>
              <a:spcAft>
                <a:spcPct val="0"/>
              </a:spcAft>
              <a:defRPr sz="5400" b="1">
                <a:solidFill>
                  <a:schemeClr val="tx1"/>
                </a:solidFill>
                <a:latin typeface="Times New Roman" pitchFamily="18" charset="0"/>
              </a:defRPr>
            </a:lvl9pPr>
          </a:lstStyle>
          <a:p>
            <a:fld id="{7350F54E-324E-4420-A58C-1451A26E1E91}" type="slidenum">
              <a:rPr lang="en-US" sz="300" smtClean="0"/>
              <a:pPr/>
              <a:t>4</a:t>
            </a:fld>
            <a:endParaRPr lang="en-US" sz="300"/>
          </a:p>
        </p:txBody>
      </p:sp>
    </p:spTree>
    <p:extLst>
      <p:ext uri="{BB962C8B-B14F-4D97-AF65-F5344CB8AC3E}">
        <p14:creationId xmlns:p14="http://schemas.microsoft.com/office/powerpoint/2010/main" val="3565885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PELLCAT2 ICLEVEL2 </a:t>
            </a:r>
            <a:r>
              <a:rPr lang="en-US" dirty="0" err="1"/>
              <a:t>grp.median</a:t>
            </a:r>
            <a:endParaRPr lang="en-US" dirty="0"/>
          </a:p>
          <a:p>
            <a:r>
              <a:rPr lang="en-US" dirty="0"/>
              <a:t>1 0 Minority Pell   2-year 12.0</a:t>
            </a:r>
          </a:p>
          <a:p>
            <a:r>
              <a:rPr lang="en-US" dirty="0"/>
              <a:t>2 0 Minority Pell   4-year 05.8</a:t>
            </a:r>
          </a:p>
          <a:p>
            <a:r>
              <a:rPr lang="en-US" dirty="0"/>
              <a:t>3 1 Majority Pell   2-year 12.6</a:t>
            </a:r>
          </a:p>
          <a:p>
            <a:r>
              <a:rPr lang="en-US" dirty="0"/>
              <a:t>4 1 Majority Pell   4-year 11.0</a:t>
            </a:r>
          </a:p>
        </p:txBody>
      </p:sp>
      <p:sp>
        <p:nvSpPr>
          <p:cNvPr id="4" name="Slide Number Placeholder 3"/>
          <p:cNvSpPr>
            <a:spLocks noGrp="1"/>
          </p:cNvSpPr>
          <p:nvPr>
            <p:ph type="sldNum" sz="quarter" idx="5"/>
          </p:nvPr>
        </p:nvSpPr>
        <p:spPr/>
        <p:txBody>
          <a:bodyPr/>
          <a:lstStyle/>
          <a:p>
            <a:pPr>
              <a:defRPr/>
            </a:pPr>
            <a:fld id="{B4C89677-0636-4F7D-8E45-6997A3D61870}" type="slidenum">
              <a:rPr lang="en-US" smtClean="0"/>
              <a:pPr>
                <a:defRPr/>
              </a:pPr>
              <a:t>5</a:t>
            </a:fld>
            <a:endParaRPr lang="en-US"/>
          </a:p>
        </p:txBody>
      </p:sp>
    </p:spTree>
    <p:extLst>
      <p:ext uri="{BB962C8B-B14F-4D97-AF65-F5344CB8AC3E}">
        <p14:creationId xmlns:p14="http://schemas.microsoft.com/office/powerpoint/2010/main" val="3136385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FRIENDLY Hypothesis</a:t>
            </a:r>
          </a:p>
          <a:p>
            <a:endParaRPr lang="en-US" dirty="0"/>
          </a:p>
          <a:p>
            <a:r>
              <a:rPr lang="en-US" dirty="0"/>
              <a:t>Can remove </a:t>
            </a:r>
            <a:r>
              <a:rPr lang="en-US" dirty="0" err="1"/>
              <a:t>ks</a:t>
            </a:r>
            <a:r>
              <a:rPr lang="en-US" dirty="0"/>
              <a:t> logo</a:t>
            </a:r>
          </a:p>
          <a:p>
            <a:endParaRPr lang="en-US" dirty="0"/>
          </a:p>
          <a:p>
            <a:r>
              <a:rPr lang="en-US" dirty="0"/>
              <a:t>The question we are on turn colors.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02C908-BEB0-4D3D-BB8B-71882FEFD0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963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B4C89677-0636-4F7D-8E45-6997A3D61870}" type="slidenum">
              <a:rPr lang="en-US" smtClean="0"/>
              <a:pPr>
                <a:defRPr/>
              </a:pPr>
              <a:t>15</a:t>
            </a:fld>
            <a:endParaRPr lang="en-US"/>
          </a:p>
        </p:txBody>
      </p:sp>
    </p:spTree>
    <p:extLst>
      <p:ext uri="{BB962C8B-B14F-4D97-AF65-F5344CB8AC3E}">
        <p14:creationId xmlns:p14="http://schemas.microsoft.com/office/powerpoint/2010/main" val="2723061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8CE9746-3E67-4984-B2FE-1AF1BA16340E}" type="slidenum">
              <a:rPr lang="en-US"/>
              <a:pPr>
                <a:defRPr/>
              </a:pPr>
              <a:t>‹#›</a:t>
            </a:fld>
            <a:endParaRPr lang="en-US"/>
          </a:p>
        </p:txBody>
      </p:sp>
    </p:spTree>
    <p:extLst>
      <p:ext uri="{BB962C8B-B14F-4D97-AF65-F5344CB8AC3E}">
        <p14:creationId xmlns:p14="http://schemas.microsoft.com/office/powerpoint/2010/main" val="2938123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7F46AF8-960E-4160-8BB5-686F276EDF71}" type="slidenum">
              <a:rPr lang="en-US"/>
              <a:pPr>
                <a:defRPr/>
              </a:pPr>
              <a:t>‹#›</a:t>
            </a:fld>
            <a:endParaRPr lang="en-US"/>
          </a:p>
        </p:txBody>
      </p:sp>
    </p:spTree>
    <p:extLst>
      <p:ext uri="{BB962C8B-B14F-4D97-AF65-F5344CB8AC3E}">
        <p14:creationId xmlns:p14="http://schemas.microsoft.com/office/powerpoint/2010/main" val="339310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3750" y="2924175"/>
            <a:ext cx="9326563" cy="263366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90888" y="2924175"/>
            <a:ext cx="27830462" cy="263366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2589B9D-719E-42D8-8020-085B69862EA7}" type="slidenum">
              <a:rPr lang="en-US"/>
              <a:pPr>
                <a:defRPr/>
              </a:pPr>
              <a:t>‹#›</a:t>
            </a:fld>
            <a:endParaRPr lang="en-US"/>
          </a:p>
        </p:txBody>
      </p:sp>
    </p:spTree>
    <p:extLst>
      <p:ext uri="{BB962C8B-B14F-4D97-AF65-F5344CB8AC3E}">
        <p14:creationId xmlns:p14="http://schemas.microsoft.com/office/powerpoint/2010/main" val="42882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1E4A587-5FAF-42E6-BE45-17C25F99A991}" type="slidenum">
              <a:rPr lang="en-US"/>
              <a:pPr>
                <a:defRPr/>
              </a:pPr>
              <a:t>‹#›</a:t>
            </a:fld>
            <a:endParaRPr lang="en-US"/>
          </a:p>
        </p:txBody>
      </p:sp>
    </p:spTree>
    <p:extLst>
      <p:ext uri="{BB962C8B-B14F-4D97-AF65-F5344CB8AC3E}">
        <p14:creationId xmlns:p14="http://schemas.microsoft.com/office/powerpoint/2010/main" val="4036991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188EA6C-4A5C-449A-8168-A4D2F9419EE9}" type="slidenum">
              <a:rPr lang="en-US"/>
              <a:pPr>
                <a:defRPr/>
              </a:pPr>
              <a:t>‹#›</a:t>
            </a:fld>
            <a:endParaRPr lang="en-US"/>
          </a:p>
        </p:txBody>
      </p:sp>
    </p:spTree>
    <p:extLst>
      <p:ext uri="{BB962C8B-B14F-4D97-AF65-F5344CB8AC3E}">
        <p14:creationId xmlns:p14="http://schemas.microsoft.com/office/powerpoint/2010/main" val="3423391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90888" y="9510713"/>
            <a:ext cx="18578512" cy="19750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9510713"/>
            <a:ext cx="18578513" cy="19750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EB4A3CC-8336-4978-A66C-FB77D18E1F46}" type="slidenum">
              <a:rPr lang="en-US"/>
              <a:pPr>
                <a:defRPr/>
              </a:pPr>
              <a:t>‹#›</a:t>
            </a:fld>
            <a:endParaRPr lang="en-US"/>
          </a:p>
        </p:txBody>
      </p:sp>
    </p:spTree>
    <p:extLst>
      <p:ext uri="{BB962C8B-B14F-4D97-AF65-F5344CB8AC3E}">
        <p14:creationId xmlns:p14="http://schemas.microsoft.com/office/powerpoint/2010/main" val="2745491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008A453-5BDB-4A82-A97B-AE3AC9DF93EA}" type="slidenum">
              <a:rPr lang="en-US"/>
              <a:pPr>
                <a:defRPr/>
              </a:pPr>
              <a:t>‹#›</a:t>
            </a:fld>
            <a:endParaRPr lang="en-US"/>
          </a:p>
        </p:txBody>
      </p:sp>
    </p:spTree>
    <p:extLst>
      <p:ext uri="{BB962C8B-B14F-4D97-AF65-F5344CB8AC3E}">
        <p14:creationId xmlns:p14="http://schemas.microsoft.com/office/powerpoint/2010/main" val="2159322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AE6625C-FC05-44C9-AD1B-5BE1C448AF41}" type="slidenum">
              <a:rPr lang="en-US"/>
              <a:pPr>
                <a:defRPr/>
              </a:pPr>
              <a:t>‹#›</a:t>
            </a:fld>
            <a:endParaRPr lang="en-US"/>
          </a:p>
        </p:txBody>
      </p:sp>
    </p:spTree>
    <p:extLst>
      <p:ext uri="{BB962C8B-B14F-4D97-AF65-F5344CB8AC3E}">
        <p14:creationId xmlns:p14="http://schemas.microsoft.com/office/powerpoint/2010/main" val="793692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D0A2B76-BBD0-4131-9F1A-F9B85BA33A5C}" type="slidenum">
              <a:rPr lang="en-US"/>
              <a:pPr>
                <a:defRPr/>
              </a:pPr>
              <a:t>‹#›</a:t>
            </a:fld>
            <a:endParaRPr lang="en-US"/>
          </a:p>
        </p:txBody>
      </p:sp>
    </p:spTree>
    <p:extLst>
      <p:ext uri="{BB962C8B-B14F-4D97-AF65-F5344CB8AC3E}">
        <p14:creationId xmlns:p14="http://schemas.microsoft.com/office/powerpoint/2010/main" val="2691885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080D8EB-A991-429A-9F15-1E5050711380}" type="slidenum">
              <a:rPr lang="en-US"/>
              <a:pPr>
                <a:defRPr/>
              </a:pPr>
              <a:t>‹#›</a:t>
            </a:fld>
            <a:endParaRPr lang="en-US"/>
          </a:p>
        </p:txBody>
      </p:sp>
    </p:spTree>
    <p:extLst>
      <p:ext uri="{BB962C8B-B14F-4D97-AF65-F5344CB8AC3E}">
        <p14:creationId xmlns:p14="http://schemas.microsoft.com/office/powerpoint/2010/main" val="3625271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3" y="25763538"/>
            <a:ext cx="26335037" cy="3862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66D1F85-FC8E-4B63-A86C-FC56C2C366AD}" type="slidenum">
              <a:rPr lang="en-US"/>
              <a:pPr>
                <a:defRPr/>
              </a:pPr>
              <a:t>‹#›</a:t>
            </a:fld>
            <a:endParaRPr lang="en-US"/>
          </a:p>
        </p:txBody>
      </p:sp>
    </p:spTree>
    <p:extLst>
      <p:ext uri="{BB962C8B-B14F-4D97-AF65-F5344CB8AC3E}">
        <p14:creationId xmlns:p14="http://schemas.microsoft.com/office/powerpoint/2010/main" val="3024119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290888" y="2924175"/>
            <a:ext cx="37309425"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438884" tIns="219442" rIns="438884" bIns="219442"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3290888" y="9510713"/>
            <a:ext cx="37309425" cy="19750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438884" tIns="219442" rIns="438884" bIns="21944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3290888" y="29994225"/>
            <a:ext cx="9144000" cy="2190750"/>
          </a:xfrm>
          <a:prstGeom prst="rect">
            <a:avLst/>
          </a:prstGeom>
          <a:noFill/>
          <a:ln w="9525">
            <a:noFill/>
            <a:miter lim="800000"/>
            <a:headEnd/>
            <a:tailEnd/>
          </a:ln>
          <a:effectLst/>
        </p:spPr>
        <p:txBody>
          <a:bodyPr vert="horz" wrap="square" lIns="438884" tIns="219442" rIns="438884" bIns="219442" numCol="1" anchor="t" anchorCtr="0" compatLnSpc="1">
            <a:prstTxWarp prst="textNoShape">
              <a:avLst/>
            </a:prstTxWarp>
          </a:bodyPr>
          <a:lstStyle>
            <a:lvl1pPr algn="l">
              <a:lnSpc>
                <a:spcPct val="100000"/>
              </a:lnSpc>
              <a:spcBef>
                <a:spcPct val="0"/>
              </a:spcBef>
              <a:defRPr sz="6700" b="0"/>
            </a:lvl1pPr>
          </a:lstStyle>
          <a:p>
            <a:pPr>
              <a:defRPr/>
            </a:pPr>
            <a:endParaRPr lang="en-US"/>
          </a:p>
        </p:txBody>
      </p:sp>
      <p:sp>
        <p:nvSpPr>
          <p:cNvPr id="1029" name="Rectangle 5"/>
          <p:cNvSpPr>
            <a:spLocks noGrp="1" noChangeArrowheads="1"/>
          </p:cNvSpPr>
          <p:nvPr>
            <p:ph type="ftr" sz="quarter" idx="3"/>
          </p:nvPr>
        </p:nvSpPr>
        <p:spPr bwMode="auto">
          <a:xfrm>
            <a:off x="14997113" y="29994225"/>
            <a:ext cx="13896975" cy="2190750"/>
          </a:xfrm>
          <a:prstGeom prst="rect">
            <a:avLst/>
          </a:prstGeom>
          <a:noFill/>
          <a:ln w="9525">
            <a:noFill/>
            <a:miter lim="800000"/>
            <a:headEnd/>
            <a:tailEnd/>
          </a:ln>
          <a:effectLst/>
        </p:spPr>
        <p:txBody>
          <a:bodyPr vert="horz" wrap="square" lIns="438884" tIns="219442" rIns="438884" bIns="219442" numCol="1" anchor="t" anchorCtr="0" compatLnSpc="1">
            <a:prstTxWarp prst="textNoShape">
              <a:avLst/>
            </a:prstTxWarp>
          </a:bodyPr>
          <a:lstStyle>
            <a:lvl1pPr>
              <a:lnSpc>
                <a:spcPct val="100000"/>
              </a:lnSpc>
              <a:spcBef>
                <a:spcPct val="0"/>
              </a:spcBef>
              <a:defRPr sz="6700" b="0"/>
            </a:lvl1pPr>
          </a:lstStyle>
          <a:p>
            <a:pPr>
              <a:defRPr/>
            </a:pPr>
            <a:endParaRPr lang="en-US"/>
          </a:p>
        </p:txBody>
      </p:sp>
      <p:sp>
        <p:nvSpPr>
          <p:cNvPr id="1030" name="Rectangle 6"/>
          <p:cNvSpPr>
            <a:spLocks noGrp="1" noChangeArrowheads="1"/>
          </p:cNvSpPr>
          <p:nvPr>
            <p:ph type="sldNum" sz="quarter" idx="4"/>
          </p:nvPr>
        </p:nvSpPr>
        <p:spPr bwMode="auto">
          <a:xfrm>
            <a:off x="31456313" y="29994225"/>
            <a:ext cx="9144000" cy="2190750"/>
          </a:xfrm>
          <a:prstGeom prst="rect">
            <a:avLst/>
          </a:prstGeom>
          <a:noFill/>
          <a:ln w="9525">
            <a:noFill/>
            <a:miter lim="800000"/>
            <a:headEnd/>
            <a:tailEnd/>
          </a:ln>
          <a:effectLst/>
        </p:spPr>
        <p:txBody>
          <a:bodyPr vert="horz" wrap="square" lIns="438884" tIns="219442" rIns="438884" bIns="219442" numCol="1" anchor="t" anchorCtr="0" compatLnSpc="1">
            <a:prstTxWarp prst="textNoShape">
              <a:avLst/>
            </a:prstTxWarp>
          </a:bodyPr>
          <a:lstStyle>
            <a:lvl1pPr algn="r">
              <a:lnSpc>
                <a:spcPct val="100000"/>
              </a:lnSpc>
              <a:spcBef>
                <a:spcPct val="0"/>
              </a:spcBef>
              <a:defRPr sz="6700" b="0"/>
            </a:lvl1pPr>
          </a:lstStyle>
          <a:p>
            <a:pPr>
              <a:defRPr/>
            </a:pPr>
            <a:fld id="{3288BF25-8EA1-41D0-B1F3-35292603751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7850" rtl="0" eaLnBrk="0" fontAlgn="base" hangingPunct="0">
        <a:spcBef>
          <a:spcPct val="0"/>
        </a:spcBef>
        <a:spcAft>
          <a:spcPct val="0"/>
        </a:spcAft>
        <a:defRPr sz="21000">
          <a:solidFill>
            <a:schemeClr val="tx2"/>
          </a:solidFill>
          <a:latin typeface="+mj-lt"/>
          <a:ea typeface="+mj-ea"/>
          <a:cs typeface="+mj-cs"/>
        </a:defRPr>
      </a:lvl1pPr>
      <a:lvl2pPr algn="ctr" defTabSz="4387850" rtl="0" eaLnBrk="0" fontAlgn="base" hangingPunct="0">
        <a:spcBef>
          <a:spcPct val="0"/>
        </a:spcBef>
        <a:spcAft>
          <a:spcPct val="0"/>
        </a:spcAft>
        <a:defRPr sz="21000">
          <a:solidFill>
            <a:schemeClr val="tx2"/>
          </a:solidFill>
          <a:latin typeface="Times New Roman" pitchFamily="18" charset="0"/>
        </a:defRPr>
      </a:lvl2pPr>
      <a:lvl3pPr algn="ctr" defTabSz="4387850" rtl="0" eaLnBrk="0" fontAlgn="base" hangingPunct="0">
        <a:spcBef>
          <a:spcPct val="0"/>
        </a:spcBef>
        <a:spcAft>
          <a:spcPct val="0"/>
        </a:spcAft>
        <a:defRPr sz="21000">
          <a:solidFill>
            <a:schemeClr val="tx2"/>
          </a:solidFill>
          <a:latin typeface="Times New Roman" pitchFamily="18" charset="0"/>
        </a:defRPr>
      </a:lvl3pPr>
      <a:lvl4pPr algn="ctr" defTabSz="4387850" rtl="0" eaLnBrk="0" fontAlgn="base" hangingPunct="0">
        <a:spcBef>
          <a:spcPct val="0"/>
        </a:spcBef>
        <a:spcAft>
          <a:spcPct val="0"/>
        </a:spcAft>
        <a:defRPr sz="21000">
          <a:solidFill>
            <a:schemeClr val="tx2"/>
          </a:solidFill>
          <a:latin typeface="Times New Roman" pitchFamily="18" charset="0"/>
        </a:defRPr>
      </a:lvl4pPr>
      <a:lvl5pPr algn="ctr" defTabSz="4387850" rtl="0" eaLnBrk="0" fontAlgn="base" hangingPunct="0">
        <a:spcBef>
          <a:spcPct val="0"/>
        </a:spcBef>
        <a:spcAft>
          <a:spcPct val="0"/>
        </a:spcAft>
        <a:defRPr sz="21000">
          <a:solidFill>
            <a:schemeClr val="tx2"/>
          </a:solidFill>
          <a:latin typeface="Times New Roman" pitchFamily="18" charset="0"/>
        </a:defRPr>
      </a:lvl5pPr>
      <a:lvl6pPr marL="457200" algn="ctr" defTabSz="4387850" rtl="0" eaLnBrk="0" fontAlgn="base" hangingPunct="0">
        <a:spcBef>
          <a:spcPct val="0"/>
        </a:spcBef>
        <a:spcAft>
          <a:spcPct val="0"/>
        </a:spcAft>
        <a:defRPr sz="21000">
          <a:solidFill>
            <a:schemeClr val="tx2"/>
          </a:solidFill>
          <a:latin typeface="Times New Roman" pitchFamily="18" charset="0"/>
        </a:defRPr>
      </a:lvl6pPr>
      <a:lvl7pPr marL="914400" algn="ctr" defTabSz="4387850" rtl="0" eaLnBrk="0" fontAlgn="base" hangingPunct="0">
        <a:spcBef>
          <a:spcPct val="0"/>
        </a:spcBef>
        <a:spcAft>
          <a:spcPct val="0"/>
        </a:spcAft>
        <a:defRPr sz="21000">
          <a:solidFill>
            <a:schemeClr val="tx2"/>
          </a:solidFill>
          <a:latin typeface="Times New Roman" pitchFamily="18" charset="0"/>
        </a:defRPr>
      </a:lvl7pPr>
      <a:lvl8pPr marL="1371600" algn="ctr" defTabSz="4387850" rtl="0" eaLnBrk="0" fontAlgn="base" hangingPunct="0">
        <a:spcBef>
          <a:spcPct val="0"/>
        </a:spcBef>
        <a:spcAft>
          <a:spcPct val="0"/>
        </a:spcAft>
        <a:defRPr sz="21000">
          <a:solidFill>
            <a:schemeClr val="tx2"/>
          </a:solidFill>
          <a:latin typeface="Times New Roman" pitchFamily="18" charset="0"/>
        </a:defRPr>
      </a:lvl8pPr>
      <a:lvl9pPr marL="1828800" algn="ctr" defTabSz="4387850" rtl="0" eaLnBrk="0" fontAlgn="base" hangingPunct="0">
        <a:spcBef>
          <a:spcPct val="0"/>
        </a:spcBef>
        <a:spcAft>
          <a:spcPct val="0"/>
        </a:spcAft>
        <a:defRPr sz="21000">
          <a:solidFill>
            <a:schemeClr val="tx2"/>
          </a:solidFill>
          <a:latin typeface="Times New Roman" pitchFamily="18" charset="0"/>
        </a:defRPr>
      </a:lvl9pPr>
    </p:titleStyle>
    <p:bodyStyle>
      <a:lvl1pPr marL="1647825" indent="-1647825" algn="l" defTabSz="4387850" rtl="0" eaLnBrk="0" fontAlgn="base" hangingPunct="0">
        <a:spcBef>
          <a:spcPct val="20000"/>
        </a:spcBef>
        <a:spcAft>
          <a:spcPct val="0"/>
        </a:spcAft>
        <a:buChar char="•"/>
        <a:defRPr sz="15300">
          <a:solidFill>
            <a:schemeClr val="tx1"/>
          </a:solidFill>
          <a:latin typeface="+mn-lt"/>
          <a:ea typeface="+mn-ea"/>
          <a:cs typeface="+mn-cs"/>
        </a:defRPr>
      </a:lvl1pPr>
      <a:lvl2pPr marL="3565525" indent="-1370013" algn="l" defTabSz="4387850" rtl="0" eaLnBrk="0" fontAlgn="base" hangingPunct="0">
        <a:spcBef>
          <a:spcPct val="20000"/>
        </a:spcBef>
        <a:spcAft>
          <a:spcPct val="0"/>
        </a:spcAft>
        <a:buChar char="–"/>
        <a:defRPr sz="13300">
          <a:solidFill>
            <a:schemeClr val="tx1"/>
          </a:solidFill>
          <a:latin typeface="+mn-lt"/>
        </a:defRPr>
      </a:lvl2pPr>
      <a:lvl3pPr marL="5486400" indent="-1098550" algn="l" defTabSz="4387850" rtl="0" eaLnBrk="0" fontAlgn="base" hangingPunct="0">
        <a:spcBef>
          <a:spcPct val="20000"/>
        </a:spcBef>
        <a:spcAft>
          <a:spcPct val="0"/>
        </a:spcAft>
        <a:buChar char="•"/>
        <a:defRPr sz="11600">
          <a:solidFill>
            <a:schemeClr val="tx1"/>
          </a:solidFill>
          <a:latin typeface="+mn-lt"/>
        </a:defRPr>
      </a:lvl3pPr>
      <a:lvl4pPr marL="7678738" indent="-1093788" algn="l" defTabSz="4387850" rtl="0" eaLnBrk="0" fontAlgn="base" hangingPunct="0">
        <a:spcBef>
          <a:spcPct val="20000"/>
        </a:spcBef>
        <a:spcAft>
          <a:spcPct val="0"/>
        </a:spcAft>
        <a:buChar char="–"/>
        <a:defRPr sz="9600">
          <a:solidFill>
            <a:schemeClr val="tx1"/>
          </a:solidFill>
          <a:latin typeface="+mn-lt"/>
        </a:defRPr>
      </a:lvl4pPr>
      <a:lvl5pPr marL="9875838" indent="-1098550" algn="l" defTabSz="4387850" rtl="0" eaLnBrk="0" fontAlgn="base" hangingPunct="0">
        <a:spcBef>
          <a:spcPct val="20000"/>
        </a:spcBef>
        <a:spcAft>
          <a:spcPct val="0"/>
        </a:spcAft>
        <a:buChar char="»"/>
        <a:defRPr sz="9600">
          <a:solidFill>
            <a:schemeClr val="tx1"/>
          </a:solidFill>
          <a:latin typeface="+mn-lt"/>
        </a:defRPr>
      </a:lvl5pPr>
      <a:lvl6pPr marL="10333038" indent="-1098550" algn="l" defTabSz="4387850" rtl="0" eaLnBrk="0" fontAlgn="base" hangingPunct="0">
        <a:spcBef>
          <a:spcPct val="20000"/>
        </a:spcBef>
        <a:spcAft>
          <a:spcPct val="0"/>
        </a:spcAft>
        <a:buChar char="»"/>
        <a:defRPr sz="9600">
          <a:solidFill>
            <a:schemeClr val="tx1"/>
          </a:solidFill>
          <a:latin typeface="+mn-lt"/>
        </a:defRPr>
      </a:lvl6pPr>
      <a:lvl7pPr marL="10790238" indent="-1098550" algn="l" defTabSz="4387850" rtl="0" eaLnBrk="0" fontAlgn="base" hangingPunct="0">
        <a:spcBef>
          <a:spcPct val="20000"/>
        </a:spcBef>
        <a:spcAft>
          <a:spcPct val="0"/>
        </a:spcAft>
        <a:buChar char="»"/>
        <a:defRPr sz="9600">
          <a:solidFill>
            <a:schemeClr val="tx1"/>
          </a:solidFill>
          <a:latin typeface="+mn-lt"/>
        </a:defRPr>
      </a:lvl7pPr>
      <a:lvl8pPr marL="11247438" indent="-1098550" algn="l" defTabSz="4387850" rtl="0" eaLnBrk="0" fontAlgn="base" hangingPunct="0">
        <a:spcBef>
          <a:spcPct val="20000"/>
        </a:spcBef>
        <a:spcAft>
          <a:spcPct val="0"/>
        </a:spcAft>
        <a:buChar char="»"/>
        <a:defRPr sz="9600">
          <a:solidFill>
            <a:schemeClr val="tx1"/>
          </a:solidFill>
          <a:latin typeface="+mn-lt"/>
        </a:defRPr>
      </a:lvl8pPr>
      <a:lvl9pPr marL="11704638" indent="-1098550" algn="l" defTabSz="4387850" rtl="0" eaLnBrk="0" fontAlgn="base" hangingPunct="0">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1.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9.png"/><Relationship Id="rId10"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11.png"/><Relationship Id="rId14" Type="http://schemas.openxmlformats.org/officeDocument/2006/relationships/image" Target="../media/image8.jp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jpg"/><Relationship Id="rId3" Type="http://schemas.openxmlformats.org/officeDocument/2006/relationships/image" Target="../media/image1.png"/><Relationship Id="rId7" Type="http://schemas.openxmlformats.org/officeDocument/2006/relationships/image" Target="../media/image4.jpeg"/><Relationship Id="rId12" Type="http://schemas.openxmlformats.org/officeDocument/2006/relationships/image" Target="../media/image15.png"/><Relationship Id="rId17"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png"/><Relationship Id="rId5" Type="http://schemas.openxmlformats.org/officeDocument/2006/relationships/image" Target="../media/image17.PNG"/><Relationship Id="rId15" Type="http://schemas.openxmlformats.org/officeDocument/2006/relationships/image" Target="../media/image20.pn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8.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4D1A849F-A5E2-47DA-8505-D65BFF0F74CB}"/>
              </a:ext>
            </a:extLst>
          </p:cNvPr>
          <p:cNvSpPr/>
          <p:nvPr/>
        </p:nvSpPr>
        <p:spPr bwMode="auto">
          <a:xfrm>
            <a:off x="17415743" y="3605323"/>
            <a:ext cx="9721290" cy="608406"/>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1027" name="Text Box 3"/>
          <p:cNvSpPr txBox="1">
            <a:spLocks noChangeArrowheads="1"/>
          </p:cNvSpPr>
          <p:nvPr/>
        </p:nvSpPr>
        <p:spPr bwMode="auto">
          <a:xfrm>
            <a:off x="7306597" y="3064331"/>
            <a:ext cx="29337000" cy="599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25903" tIns="112951" rIns="225903" bIns="112951" anchor="t">
            <a:spAutoFit/>
          </a:bodyPr>
          <a:lstStyle>
            <a:lvl1pPr defTabSz="2259013">
              <a:defRPr sz="5400" b="1">
                <a:solidFill>
                  <a:schemeClr val="tx1"/>
                </a:solidFill>
                <a:latin typeface="Times New Roman" pitchFamily="18" charset="0"/>
              </a:defRPr>
            </a:lvl1pPr>
            <a:lvl2pPr marL="742950" indent="-285750" defTabSz="2259013">
              <a:defRPr sz="5400" b="1">
                <a:solidFill>
                  <a:schemeClr val="tx1"/>
                </a:solidFill>
                <a:latin typeface="Times New Roman" pitchFamily="18" charset="0"/>
              </a:defRPr>
            </a:lvl2pPr>
            <a:lvl3pPr marL="1143000" indent="-228600" defTabSz="2259013">
              <a:defRPr sz="5400" b="1">
                <a:solidFill>
                  <a:schemeClr val="tx1"/>
                </a:solidFill>
                <a:latin typeface="Times New Roman" pitchFamily="18" charset="0"/>
              </a:defRPr>
            </a:lvl3pPr>
            <a:lvl4pPr marL="1600200" indent="-228600" defTabSz="2259013">
              <a:defRPr sz="5400" b="1">
                <a:solidFill>
                  <a:schemeClr val="tx1"/>
                </a:solidFill>
                <a:latin typeface="Times New Roman" pitchFamily="18" charset="0"/>
              </a:defRPr>
            </a:lvl4pPr>
            <a:lvl5pPr marL="2057400" indent="-228600" defTabSz="2259013">
              <a:defRPr sz="5400" b="1">
                <a:solidFill>
                  <a:schemeClr val="tx1"/>
                </a:solidFill>
                <a:latin typeface="Times New Roman" pitchFamily="18" charset="0"/>
              </a:defRPr>
            </a:lvl5pPr>
            <a:lvl6pPr marL="25146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9pPr>
          </a:lstStyle>
          <a:p>
            <a:pPr>
              <a:lnSpc>
                <a:spcPct val="60000"/>
              </a:lnSpc>
            </a:pPr>
            <a:r>
              <a:rPr lang="en-US" sz="3600" b="0" dirty="0">
                <a:latin typeface="Monserrat"/>
                <a:cs typeface="Times New Roman"/>
              </a:rPr>
              <a:t>Faculty Advisor: Professor Susan Mathews Hardy and Professor J. Hathaway</a:t>
            </a:r>
          </a:p>
        </p:txBody>
      </p:sp>
      <p:sp>
        <p:nvSpPr>
          <p:cNvPr id="1033" name="Rectangle 51"/>
          <p:cNvSpPr>
            <a:spLocks noChangeArrowheads="1"/>
          </p:cNvSpPr>
          <p:nvPr/>
        </p:nvSpPr>
        <p:spPr bwMode="auto">
          <a:xfrm>
            <a:off x="2147483647" y="2147483647"/>
            <a:ext cx="2147482688"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25903" tIns="112951" rIns="225903" bIns="112951">
            <a:spAutoFit/>
          </a:bodyPr>
          <a:lstStyle/>
          <a:p>
            <a:pPr algn="l" defTabSz="2259013">
              <a:lnSpc>
                <a:spcPct val="100000"/>
              </a:lnSpc>
              <a:spcBef>
                <a:spcPct val="0"/>
              </a:spcBef>
            </a:pPr>
            <a:r>
              <a:rPr lang="en-US" sz="7700" b="0"/>
              <a:t> </a:t>
            </a:r>
            <a:endParaRPr lang="en-US" sz="5900" b="0"/>
          </a:p>
        </p:txBody>
      </p:sp>
      <p:sp>
        <p:nvSpPr>
          <p:cNvPr id="1036" name="Text Box 89"/>
          <p:cNvSpPr txBox="1">
            <a:spLocks noChangeArrowheads="1"/>
          </p:cNvSpPr>
          <p:nvPr/>
        </p:nvSpPr>
        <p:spPr bwMode="auto">
          <a:xfrm>
            <a:off x="18619788" y="1143000"/>
            <a:ext cx="6318250" cy="76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25903" tIns="112951" rIns="225903" bIns="112951">
            <a:spAutoFit/>
          </a:bodyPr>
          <a:lstStyle>
            <a:lvl1pPr defTabSz="2259013">
              <a:defRPr sz="5400" b="1">
                <a:solidFill>
                  <a:schemeClr val="tx1"/>
                </a:solidFill>
                <a:latin typeface="Times New Roman" pitchFamily="18" charset="0"/>
              </a:defRPr>
            </a:lvl1pPr>
            <a:lvl2pPr marL="742950" indent="-285750" defTabSz="2259013">
              <a:defRPr sz="5400" b="1">
                <a:solidFill>
                  <a:schemeClr val="tx1"/>
                </a:solidFill>
                <a:latin typeface="Times New Roman" pitchFamily="18" charset="0"/>
              </a:defRPr>
            </a:lvl2pPr>
            <a:lvl3pPr marL="1143000" indent="-228600" defTabSz="2259013">
              <a:defRPr sz="5400" b="1">
                <a:solidFill>
                  <a:schemeClr val="tx1"/>
                </a:solidFill>
                <a:latin typeface="Times New Roman" pitchFamily="18" charset="0"/>
              </a:defRPr>
            </a:lvl3pPr>
            <a:lvl4pPr marL="1600200" indent="-228600" defTabSz="2259013">
              <a:defRPr sz="5400" b="1">
                <a:solidFill>
                  <a:schemeClr val="tx1"/>
                </a:solidFill>
                <a:latin typeface="Times New Roman" pitchFamily="18" charset="0"/>
              </a:defRPr>
            </a:lvl4pPr>
            <a:lvl5pPr marL="2057400" indent="-228600" defTabSz="2259013">
              <a:defRPr sz="5400" b="1">
                <a:solidFill>
                  <a:schemeClr val="tx1"/>
                </a:solidFill>
                <a:latin typeface="Times New Roman" pitchFamily="18" charset="0"/>
              </a:defRPr>
            </a:lvl5pPr>
            <a:lvl6pPr marL="25146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9pPr>
          </a:lstStyle>
          <a:p>
            <a:endParaRPr lang="en-US"/>
          </a:p>
        </p:txBody>
      </p:sp>
      <p:pic>
        <p:nvPicPr>
          <p:cNvPr id="29"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005765" y="1037206"/>
            <a:ext cx="6936280" cy="191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C3595DA-11D0-9A4B-B0D5-356ABC62DD0B}"/>
              </a:ext>
            </a:extLst>
          </p:cNvPr>
          <p:cNvSpPr txBox="1"/>
          <p:nvPr/>
        </p:nvSpPr>
        <p:spPr>
          <a:xfrm>
            <a:off x="22078318" y="6654018"/>
            <a:ext cx="184731" cy="659732"/>
          </a:xfrm>
          <a:prstGeom prst="rect">
            <a:avLst/>
          </a:prstGeom>
          <a:noFill/>
        </p:spPr>
        <p:txBody>
          <a:bodyPr wrap="none" rtlCol="0">
            <a:spAutoFit/>
          </a:bodyPr>
          <a:lstStyle/>
          <a:p>
            <a:endParaRPr lang="en-US"/>
          </a:p>
        </p:txBody>
      </p:sp>
      <p:grpSp>
        <p:nvGrpSpPr>
          <p:cNvPr id="32" name="Group 31">
            <a:extLst>
              <a:ext uri="{FF2B5EF4-FFF2-40B4-BE49-F238E27FC236}">
                <a16:creationId xmlns:a16="http://schemas.microsoft.com/office/drawing/2014/main" id="{49BB1A5B-8DB0-4F92-98C4-72ACA4AE8603}"/>
              </a:ext>
            </a:extLst>
          </p:cNvPr>
          <p:cNvGrpSpPr/>
          <p:nvPr/>
        </p:nvGrpSpPr>
        <p:grpSpPr>
          <a:xfrm>
            <a:off x="11042940" y="15433322"/>
            <a:ext cx="21814901" cy="9692640"/>
            <a:chOff x="11204911" y="3767701"/>
            <a:chExt cx="21814901" cy="9692640"/>
          </a:xfrm>
        </p:grpSpPr>
        <p:pic>
          <p:nvPicPr>
            <p:cNvPr id="54" name="Picture 53" descr="A picture containing graphical user interface&#10;&#10;Description automatically generated">
              <a:extLst>
                <a:ext uri="{FF2B5EF4-FFF2-40B4-BE49-F238E27FC236}">
                  <a16:creationId xmlns:a16="http://schemas.microsoft.com/office/drawing/2014/main" id="{9D82EE1C-2BD5-496E-BC54-FA0FF3B96AA9}"/>
                </a:ext>
              </a:extLst>
            </p:cNvPr>
            <p:cNvPicPr>
              <a:picLocks noChangeAspect="1"/>
            </p:cNvPicPr>
            <p:nvPr/>
          </p:nvPicPr>
          <p:blipFill rotWithShape="1">
            <a:blip r:embed="rId4">
              <a:extLst>
                <a:ext uri="{28A0092B-C50C-407E-A947-70E740481C1C}">
                  <a14:useLocalDpi xmlns:a14="http://schemas.microsoft.com/office/drawing/2010/main" val="0"/>
                </a:ext>
              </a:extLst>
            </a:blip>
            <a:srcRect l="6931" t="6794" r="5525" b="2917"/>
            <a:stretch/>
          </p:blipFill>
          <p:spPr>
            <a:xfrm>
              <a:off x="11492214" y="4074172"/>
              <a:ext cx="21352361" cy="9290507"/>
            </a:xfrm>
            <a:prstGeom prst="rect">
              <a:avLst/>
            </a:prstGeom>
          </p:spPr>
        </p:pic>
        <p:sp>
          <p:nvSpPr>
            <p:cNvPr id="18" name="TextBox 17">
              <a:extLst>
                <a:ext uri="{FF2B5EF4-FFF2-40B4-BE49-F238E27FC236}">
                  <a16:creationId xmlns:a16="http://schemas.microsoft.com/office/drawing/2014/main" id="{84C01808-8B5F-46DF-AAB8-AD8DDDD76AE8}"/>
                </a:ext>
              </a:extLst>
            </p:cNvPr>
            <p:cNvSpPr txBox="1"/>
            <p:nvPr/>
          </p:nvSpPr>
          <p:spPr>
            <a:xfrm>
              <a:off x="30234194" y="10620066"/>
              <a:ext cx="1769806" cy="910314"/>
            </a:xfrm>
            <a:prstGeom prst="rect">
              <a:avLst/>
            </a:prstGeom>
            <a:noFill/>
            <a:ln>
              <a:solidFill>
                <a:schemeClr val="tx1"/>
              </a:solidFill>
            </a:ln>
          </p:spPr>
          <p:txBody>
            <a:bodyPr wrap="square" rtlCol="0">
              <a:spAutoFit/>
            </a:bodyPr>
            <a:lstStyle/>
            <a:p>
              <a:r>
                <a:rPr lang="en-US" sz="2900" dirty="0"/>
                <a:t>State</a:t>
              </a:r>
            </a:p>
            <a:p>
              <a:endParaRPr lang="en-US" sz="2900" dirty="0"/>
            </a:p>
          </p:txBody>
        </p:sp>
        <p:sp>
          <p:nvSpPr>
            <p:cNvPr id="23" name="TextBox 22">
              <a:extLst>
                <a:ext uri="{FF2B5EF4-FFF2-40B4-BE49-F238E27FC236}">
                  <a16:creationId xmlns:a16="http://schemas.microsoft.com/office/drawing/2014/main" id="{06969D6D-1367-4037-93E4-E994C90558EF}"/>
                </a:ext>
              </a:extLst>
            </p:cNvPr>
            <p:cNvSpPr txBox="1"/>
            <p:nvPr/>
          </p:nvSpPr>
          <p:spPr>
            <a:xfrm>
              <a:off x="29916849" y="11544383"/>
              <a:ext cx="2404496" cy="833754"/>
            </a:xfrm>
            <a:prstGeom prst="rect">
              <a:avLst/>
            </a:prstGeom>
            <a:noFill/>
          </p:spPr>
          <p:txBody>
            <a:bodyPr wrap="square" rtlCol="0">
              <a:spAutoFit/>
            </a:bodyPr>
            <a:lstStyle/>
            <a:p>
              <a:r>
                <a:rPr lang="en-US" sz="2400" dirty="0">
                  <a:latin typeface="Monserrat"/>
                </a:rPr>
                <a:t>Typical Independent Student Debt</a:t>
              </a:r>
            </a:p>
          </p:txBody>
        </p:sp>
        <p:sp>
          <p:nvSpPr>
            <p:cNvPr id="55" name="TextBox 54">
              <a:extLst>
                <a:ext uri="{FF2B5EF4-FFF2-40B4-BE49-F238E27FC236}">
                  <a16:creationId xmlns:a16="http://schemas.microsoft.com/office/drawing/2014/main" id="{FE28F777-B8CB-45AE-AB41-A36223F9DDF5}"/>
                </a:ext>
              </a:extLst>
            </p:cNvPr>
            <p:cNvSpPr txBox="1"/>
            <p:nvPr/>
          </p:nvSpPr>
          <p:spPr>
            <a:xfrm>
              <a:off x="27637459" y="10648002"/>
              <a:ext cx="2610973" cy="833754"/>
            </a:xfrm>
            <a:prstGeom prst="rect">
              <a:avLst/>
            </a:prstGeom>
            <a:noFill/>
          </p:spPr>
          <p:txBody>
            <a:bodyPr wrap="square" rtlCol="0">
              <a:spAutoFit/>
            </a:bodyPr>
            <a:lstStyle/>
            <a:p>
              <a:r>
                <a:rPr lang="en-US" sz="2400" dirty="0">
                  <a:latin typeface="Monserrat"/>
                </a:rPr>
                <a:t>Typical Dependent Student Debt with Parent  Debt</a:t>
              </a:r>
            </a:p>
          </p:txBody>
        </p:sp>
        <p:sp>
          <p:nvSpPr>
            <p:cNvPr id="26" name="TextBox 25">
              <a:extLst>
                <a:ext uri="{FF2B5EF4-FFF2-40B4-BE49-F238E27FC236}">
                  <a16:creationId xmlns:a16="http://schemas.microsoft.com/office/drawing/2014/main" id="{63AB713B-BF0D-4330-ADFA-BF15AEE11C98}"/>
                </a:ext>
              </a:extLst>
            </p:cNvPr>
            <p:cNvSpPr txBox="1"/>
            <p:nvPr/>
          </p:nvSpPr>
          <p:spPr>
            <a:xfrm>
              <a:off x="15261695" y="4410289"/>
              <a:ext cx="11198801" cy="408125"/>
            </a:xfrm>
            <a:prstGeom prst="rect">
              <a:avLst/>
            </a:prstGeom>
            <a:noFill/>
          </p:spPr>
          <p:txBody>
            <a:bodyPr wrap="square" rtlCol="0">
              <a:spAutoFit/>
            </a:bodyPr>
            <a:lstStyle/>
            <a:p>
              <a:r>
                <a:rPr lang="en-US" sz="2900" b="0" dirty="0">
                  <a:latin typeface="Monserrat"/>
                </a:rPr>
                <a:t>Figure 2: Independent and Dependent Student Debt by State</a:t>
              </a:r>
            </a:p>
          </p:txBody>
        </p:sp>
        <p:sp>
          <p:nvSpPr>
            <p:cNvPr id="31" name="Rectangle: Rounded Corners 30">
              <a:extLst>
                <a:ext uri="{FF2B5EF4-FFF2-40B4-BE49-F238E27FC236}">
                  <a16:creationId xmlns:a16="http://schemas.microsoft.com/office/drawing/2014/main" id="{73C254A2-6B0B-40FF-A407-F6752F83A99B}"/>
                </a:ext>
              </a:extLst>
            </p:cNvPr>
            <p:cNvSpPr/>
            <p:nvPr/>
          </p:nvSpPr>
          <p:spPr bwMode="auto">
            <a:xfrm>
              <a:off x="11204911" y="3767701"/>
              <a:ext cx="21814901" cy="9692640"/>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dirty="0">
                <a:ln>
                  <a:noFill/>
                </a:ln>
                <a:solidFill>
                  <a:schemeClr val="tx1"/>
                </a:solidFill>
                <a:effectLst/>
                <a:latin typeface="Times New Roman" pitchFamily="18" charset="0"/>
              </a:endParaRPr>
            </a:p>
          </p:txBody>
        </p:sp>
      </p:grpSp>
      <p:sp>
        <p:nvSpPr>
          <p:cNvPr id="39" name="Rectangle: Rounded Corners 38">
            <a:extLst>
              <a:ext uri="{FF2B5EF4-FFF2-40B4-BE49-F238E27FC236}">
                <a16:creationId xmlns:a16="http://schemas.microsoft.com/office/drawing/2014/main" id="{4AB7514F-314F-42F4-A334-E52661430A4A}"/>
              </a:ext>
            </a:extLst>
          </p:cNvPr>
          <p:cNvSpPr/>
          <p:nvPr/>
        </p:nvSpPr>
        <p:spPr bwMode="auto">
          <a:xfrm>
            <a:off x="11887200" y="23897787"/>
            <a:ext cx="914400" cy="91440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86" name="Rectangle: Rounded Corners 85">
            <a:extLst>
              <a:ext uri="{FF2B5EF4-FFF2-40B4-BE49-F238E27FC236}">
                <a16:creationId xmlns:a16="http://schemas.microsoft.com/office/drawing/2014/main" id="{C0B46AB7-CFD2-4DD1-939C-C9FD5DC38586}"/>
              </a:ext>
            </a:extLst>
          </p:cNvPr>
          <p:cNvSpPr/>
          <p:nvPr/>
        </p:nvSpPr>
        <p:spPr bwMode="auto">
          <a:xfrm>
            <a:off x="414327" y="3624865"/>
            <a:ext cx="16841287" cy="612648"/>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6" name="TextBox 5">
            <a:extLst>
              <a:ext uri="{FF2B5EF4-FFF2-40B4-BE49-F238E27FC236}">
                <a16:creationId xmlns:a16="http://schemas.microsoft.com/office/drawing/2014/main" id="{796617EE-C8AB-4A66-8D58-CA46488B19B4}"/>
              </a:ext>
            </a:extLst>
          </p:cNvPr>
          <p:cNvSpPr txBox="1"/>
          <p:nvPr/>
        </p:nvSpPr>
        <p:spPr>
          <a:xfrm>
            <a:off x="412393" y="3715101"/>
            <a:ext cx="16841286" cy="52783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4000" b="0" dirty="0">
                <a:latin typeface="Monserrat"/>
                <a:cs typeface="Times New Roman"/>
              </a:rPr>
              <a:t>INTRODUCTION</a:t>
            </a:r>
          </a:p>
        </p:txBody>
      </p:sp>
      <p:pic>
        <p:nvPicPr>
          <p:cNvPr id="84" name="Picture 83" descr="A picture containing text, clipart, vector graphics&#10;&#10;Description automatically generated">
            <a:extLst>
              <a:ext uri="{FF2B5EF4-FFF2-40B4-BE49-F238E27FC236}">
                <a16:creationId xmlns:a16="http://schemas.microsoft.com/office/drawing/2014/main" id="{D3A77908-E423-4CB8-A405-FD734FB773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14233" y="524947"/>
            <a:ext cx="4953691" cy="1362265"/>
          </a:xfrm>
          <a:prstGeom prst="rect">
            <a:avLst/>
          </a:prstGeom>
        </p:spPr>
      </p:pic>
      <p:pic>
        <p:nvPicPr>
          <p:cNvPr id="97" name="Picture 96" descr="Icon&#10;&#10;Description automatically generated">
            <a:extLst>
              <a:ext uri="{FF2B5EF4-FFF2-40B4-BE49-F238E27FC236}">
                <a16:creationId xmlns:a16="http://schemas.microsoft.com/office/drawing/2014/main" id="{D6884995-2334-4F5D-A4A3-6B34877588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464131" y="1735243"/>
            <a:ext cx="1928199" cy="1546433"/>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988432" y="569922"/>
            <a:ext cx="1892240" cy="1655710"/>
          </a:xfrm>
          <a:prstGeom prst="rect">
            <a:avLst/>
          </a:prstGeom>
        </p:spPr>
      </p:pic>
      <p:sp>
        <p:nvSpPr>
          <p:cNvPr id="100" name="Rectangle: Rounded Corners 99">
            <a:extLst>
              <a:ext uri="{FF2B5EF4-FFF2-40B4-BE49-F238E27FC236}">
                <a16:creationId xmlns:a16="http://schemas.microsoft.com/office/drawing/2014/main" id="{3A2B894B-9548-4D40-8876-406449334A0A}"/>
              </a:ext>
            </a:extLst>
          </p:cNvPr>
          <p:cNvSpPr/>
          <p:nvPr/>
        </p:nvSpPr>
        <p:spPr bwMode="auto">
          <a:xfrm>
            <a:off x="9064709" y="394141"/>
            <a:ext cx="26009212" cy="2505456"/>
          </a:xfrm>
          <a:prstGeom prst="roundRect">
            <a:avLst>
              <a:gd name="adj" fmla="val 1873"/>
            </a:avLst>
          </a:prstGeom>
          <a:solidFill>
            <a:srgbClr val="FFC629"/>
          </a:solid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95" name="TextBox 94">
            <a:extLst>
              <a:ext uri="{FF2B5EF4-FFF2-40B4-BE49-F238E27FC236}">
                <a16:creationId xmlns:a16="http://schemas.microsoft.com/office/drawing/2014/main" id="{79BADDAE-C080-426A-A981-2C147131B4D6}"/>
              </a:ext>
            </a:extLst>
          </p:cNvPr>
          <p:cNvSpPr txBox="1"/>
          <p:nvPr/>
        </p:nvSpPr>
        <p:spPr>
          <a:xfrm>
            <a:off x="9064708" y="515628"/>
            <a:ext cx="25931873" cy="2400657"/>
          </a:xfrm>
          <a:prstGeom prst="rect">
            <a:avLst/>
          </a:prstGeom>
          <a:noFill/>
        </p:spPr>
        <p:txBody>
          <a:bodyPr wrap="square" rtlCol="0">
            <a:spAutoFit/>
          </a:bodyPr>
          <a:lstStyle/>
          <a:p>
            <a:pPr defTabSz="2259013">
              <a:lnSpc>
                <a:spcPct val="100000"/>
              </a:lnSpc>
              <a:spcBef>
                <a:spcPts val="0"/>
              </a:spcBef>
            </a:pPr>
            <a:r>
              <a:rPr lang="en-US" sz="7200" dirty="0">
                <a:latin typeface="Monserrat"/>
                <a:cs typeface="Times New Roman"/>
              </a:rPr>
              <a:t>DOES THE PELL GRANT COME WITH A PRICE?</a:t>
            </a:r>
          </a:p>
          <a:p>
            <a:pPr defTabSz="2259013">
              <a:lnSpc>
                <a:spcPct val="100000"/>
              </a:lnSpc>
              <a:spcBef>
                <a:spcPts val="0"/>
              </a:spcBef>
            </a:pPr>
            <a:endParaRPr lang="en-US" sz="600" b="0" dirty="0">
              <a:latin typeface="Monserrat"/>
              <a:cs typeface="Times New Roman"/>
            </a:endParaRPr>
          </a:p>
          <a:p>
            <a:pPr defTabSz="2259013">
              <a:lnSpc>
                <a:spcPct val="100000"/>
              </a:lnSpc>
              <a:spcBef>
                <a:spcPts val="0"/>
              </a:spcBef>
            </a:pPr>
            <a:r>
              <a:rPr lang="en-US" sz="7200" b="0" dirty="0">
                <a:latin typeface="Monserrat"/>
                <a:cs typeface="Times New Roman"/>
              </a:rPr>
              <a:t>Nathaniel Jones</a:t>
            </a:r>
          </a:p>
        </p:txBody>
      </p:sp>
      <p:sp>
        <p:nvSpPr>
          <p:cNvPr id="73" name="TextBox 72">
            <a:extLst>
              <a:ext uri="{FF2B5EF4-FFF2-40B4-BE49-F238E27FC236}">
                <a16:creationId xmlns:a16="http://schemas.microsoft.com/office/drawing/2014/main" id="{F0DE9AB7-A98C-45C5-8329-894280BD9CD5}"/>
              </a:ext>
            </a:extLst>
          </p:cNvPr>
          <p:cNvSpPr txBox="1"/>
          <p:nvPr/>
        </p:nvSpPr>
        <p:spPr>
          <a:xfrm>
            <a:off x="17343613" y="3726776"/>
            <a:ext cx="9793419" cy="52783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4000" b="0" dirty="0">
                <a:latin typeface="Monserrat"/>
                <a:cs typeface="Times New Roman"/>
              </a:rPr>
              <a:t>METHODS</a:t>
            </a:r>
          </a:p>
        </p:txBody>
      </p:sp>
      <p:sp>
        <p:nvSpPr>
          <p:cNvPr id="89" name="TextBox 88">
            <a:extLst>
              <a:ext uri="{FF2B5EF4-FFF2-40B4-BE49-F238E27FC236}">
                <a16:creationId xmlns:a16="http://schemas.microsoft.com/office/drawing/2014/main" id="{A80FA1A6-EF49-4C8D-A13A-D8F2ACC3BE22}"/>
              </a:ext>
            </a:extLst>
          </p:cNvPr>
          <p:cNvSpPr txBox="1"/>
          <p:nvPr/>
        </p:nvSpPr>
        <p:spPr>
          <a:xfrm>
            <a:off x="17403100" y="4314470"/>
            <a:ext cx="9733932" cy="10994998"/>
          </a:xfrm>
          <a:prstGeom prst="rect">
            <a:avLst/>
          </a:prstGeom>
          <a:noFill/>
          <a:ln>
            <a:noFill/>
          </a:ln>
        </p:spPr>
        <p:txBody>
          <a:bodyPr wrap="square" rtlCol="0">
            <a:spAutoFit/>
          </a:bodyPr>
          <a:lstStyle/>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Coding Methods</a:t>
            </a:r>
            <a:r>
              <a:rPr lang="en-US" sz="2400" dirty="0">
                <a:latin typeface="Monserrat"/>
                <a:cs typeface="Times New Roman" panose="02020603050405020304" pitchFamily="18" charset="0"/>
              </a:rPr>
              <a:t>:</a:t>
            </a:r>
            <a:r>
              <a:rPr lang="en-US" sz="2400" u="sng" dirty="0">
                <a:latin typeface="Monserrat"/>
                <a:cs typeface="Times New Roman" panose="02020603050405020304" pitchFamily="18" charset="0"/>
              </a:rPr>
              <a:t> </a:t>
            </a:r>
            <a:r>
              <a:rPr lang="en-US" sz="2400" b="0" dirty="0">
                <a:latin typeface="Monserrat"/>
                <a:cs typeface="Times New Roman" panose="02020603050405020304" pitchFamily="18" charset="0"/>
              </a:rPr>
              <a:t>I used tidyverse to pipe functions (e.g. mutate, filter, select, and lapply). I used packages that include stringr, pplyr, dplyr, magrittr, ggplot, ggpubr, ggh4x, geofacet, sf, sp, and tidycensus. My favorite package is magrittr because of the assignment pipe %&lt;&gt;%.</a:t>
            </a:r>
          </a:p>
          <a:p>
            <a:pPr marL="171450" indent="-171450" algn="l">
              <a:lnSpc>
                <a:spcPct val="75000"/>
              </a:lnSpc>
              <a:buFont typeface="Arial" panose="020B0604020202020204" pitchFamily="34" charset="0"/>
              <a:buChar char="•"/>
            </a:pPr>
            <a:endParaRPr lang="en-US" sz="600" b="0"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Data Wrangling</a:t>
            </a:r>
            <a:r>
              <a:rPr lang="en-US" sz="2400" dirty="0">
                <a:latin typeface="Monserrat"/>
                <a:cs typeface="Times New Roman" panose="02020603050405020304" pitchFamily="18" charset="0"/>
              </a:rPr>
              <a:t>:</a:t>
            </a:r>
            <a:r>
              <a:rPr lang="en-US" sz="2400" b="0" dirty="0">
                <a:latin typeface="Monserrat"/>
                <a:cs typeface="Times New Roman" panose="02020603050405020304" pitchFamily="18" charset="0"/>
              </a:rPr>
              <a:t> For the CollegeScorecard dataset, I created an anonymous function that checks each column for missing values, and then I dropped all columns with zero entries. Observations that were missing their institutions name, proportion of Pell recipients in their student population, their longitude and latitude, and their state were dropped. This left a total of 952 variables and 6186 observations. As I did my analyses, I created multi-layer filters to create the needed subsets. </a:t>
            </a: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Spatial Analysis</a:t>
            </a:r>
            <a:r>
              <a:rPr lang="en-US" sz="2400" dirty="0">
                <a:latin typeface="Monserrat"/>
                <a:cs typeface="Times New Roman" panose="02020603050405020304" pitchFamily="18" charset="0"/>
              </a:rPr>
              <a:t>:</a:t>
            </a:r>
            <a:r>
              <a:rPr lang="en-US" sz="2400" b="0" dirty="0">
                <a:latin typeface="Monserrat"/>
                <a:cs typeface="Times New Roman" panose="02020603050405020304" pitchFamily="18" charset="0"/>
              </a:rPr>
              <a:t> The census shapefiles and data from the packages tigris and tidycensus were used to create maps of the institutional locations by state. I joined together the polygons of the states that are provided in the shapefile with the latitude and longitude of each school from the CollegeScorecard data.</a:t>
            </a: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Nonparametric Binomial Distribution Test and Confidence Intervals</a:t>
            </a:r>
            <a:r>
              <a:rPr lang="en-US" sz="2400" dirty="0">
                <a:latin typeface="Monserrat"/>
                <a:cs typeface="Times New Roman" panose="02020603050405020304" pitchFamily="18" charset="0"/>
              </a:rPr>
              <a:t>:</a:t>
            </a:r>
            <a:r>
              <a:rPr lang="en-US" sz="2400" b="0" dirty="0">
                <a:latin typeface="Monserrat"/>
                <a:cs typeface="Times New Roman" panose="02020603050405020304" pitchFamily="18" charset="0"/>
              </a:rPr>
              <a:t> The binomial test was used to verify the National Center for Education Statistics’ claim that the average net price at a 4-year institution is $18,500. </a:t>
            </a: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K-sample Permutation Tests</a:t>
            </a:r>
            <a:r>
              <a:rPr lang="en-US" sz="2400" dirty="0">
                <a:latin typeface="Monserrat"/>
                <a:cs typeface="Times New Roman" panose="02020603050405020304" pitchFamily="18" charset="0"/>
              </a:rPr>
              <a:t>:</a:t>
            </a:r>
            <a:r>
              <a:rPr lang="en-US" sz="2400" b="0" dirty="0">
                <a:latin typeface="Monserrat"/>
                <a:cs typeface="Times New Roman" panose="02020603050405020304" pitchFamily="18" charset="0"/>
              </a:rPr>
              <a:t> The K-sample Permutation Test was used to analyze whether graduation rate quartiles predicted the loan default rate.</a:t>
            </a: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Permutation Tests on the Median</a:t>
            </a:r>
            <a:r>
              <a:rPr lang="en-US" sz="2400" b="0" dirty="0">
                <a:latin typeface="Monserrat"/>
                <a:cs typeface="Times New Roman" panose="02020603050405020304" pitchFamily="18" charset="0"/>
              </a:rPr>
              <a:t>: For majority and minority Pell schools, I tested to see if there was a difference between the median dropout rate, graduation rate, and the 2-year loan default rate.</a:t>
            </a:r>
            <a:endParaRPr lang="en-US" sz="2400" u="sng"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Permutation test on the slope</a:t>
            </a:r>
            <a:r>
              <a:rPr lang="en-US" sz="2400" dirty="0">
                <a:latin typeface="Monserrat"/>
                <a:cs typeface="Times New Roman" panose="02020603050405020304" pitchFamily="18" charset="0"/>
              </a:rPr>
              <a:t>:</a:t>
            </a:r>
            <a:r>
              <a:rPr lang="en-US" sz="2400" b="0" dirty="0">
                <a:latin typeface="Monserrat"/>
                <a:cs typeface="Times New Roman" panose="02020603050405020304" pitchFamily="18" charset="0"/>
              </a:rPr>
              <a:t> The permutation test on the slope was used to determine if there was a relationship between independent and dependent student debt.</a:t>
            </a: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Geom_smooth</a:t>
            </a:r>
            <a:r>
              <a:rPr lang="en-US" sz="2400" b="0" dirty="0">
                <a:latin typeface="Monserrat"/>
                <a:cs typeface="Times New Roman" panose="02020603050405020304" pitchFamily="18" charset="0"/>
              </a:rPr>
              <a:t>: This function in ggplot was used to map the slope of independent student debt by dependent student debt over the state of the institution.</a:t>
            </a: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Graphics</a:t>
            </a:r>
            <a:r>
              <a:rPr lang="en-US" sz="2400" dirty="0">
                <a:latin typeface="Monserrat"/>
                <a:cs typeface="Times New Roman" panose="02020603050405020304" pitchFamily="18" charset="0"/>
              </a:rPr>
              <a:t>: </a:t>
            </a:r>
            <a:r>
              <a:rPr lang="en-US" sz="2400" b="0" dirty="0">
                <a:latin typeface="Monserrat"/>
                <a:cs typeface="Times New Roman" panose="02020603050405020304" pitchFamily="18" charset="0"/>
              </a:rPr>
              <a:t>Stratified waffle charts, stratified histograms, a stratified vertical bar chart, and a </a:t>
            </a:r>
            <a:r>
              <a:rPr lang="en-US" sz="2400" b="0" dirty="0" err="1">
                <a:latin typeface="Monserrat"/>
                <a:cs typeface="Times New Roman" panose="02020603050405020304" pitchFamily="18" charset="0"/>
              </a:rPr>
              <a:t>geofaceted</a:t>
            </a:r>
            <a:r>
              <a:rPr lang="en-US" sz="2400" b="0" dirty="0">
                <a:latin typeface="Monserrat"/>
                <a:cs typeface="Times New Roman" panose="02020603050405020304" pitchFamily="18" charset="0"/>
              </a:rPr>
              <a:t> map were used to visualize the findings.</a:t>
            </a:r>
            <a:endParaRPr lang="en-US" sz="2400" u="sng" dirty="0">
              <a:latin typeface="Monserrat"/>
              <a:cs typeface="Times New Roman" panose="02020603050405020304" pitchFamily="18" charset="0"/>
            </a:endParaRPr>
          </a:p>
          <a:p>
            <a:pPr algn="l"/>
            <a:r>
              <a:rPr lang="en-US" sz="2400" b="0" u="sng" dirty="0">
                <a:latin typeface="Monserrat"/>
                <a:cs typeface="Times New Roman" panose="02020603050405020304" pitchFamily="18" charset="0"/>
              </a:rPr>
              <a:t> </a:t>
            </a:r>
          </a:p>
        </p:txBody>
      </p:sp>
      <p:sp>
        <p:nvSpPr>
          <p:cNvPr id="17" name="TextBox 16">
            <a:extLst>
              <a:ext uri="{FF2B5EF4-FFF2-40B4-BE49-F238E27FC236}">
                <a16:creationId xmlns:a16="http://schemas.microsoft.com/office/drawing/2014/main" id="{A541BF4D-38E2-4C39-9D9D-8E11DD4651B6}"/>
              </a:ext>
            </a:extLst>
          </p:cNvPr>
          <p:cNvSpPr txBox="1"/>
          <p:nvPr/>
        </p:nvSpPr>
        <p:spPr>
          <a:xfrm>
            <a:off x="-9952747" y="185870"/>
            <a:ext cx="9030313" cy="2716193"/>
          </a:xfrm>
          <a:prstGeom prst="rect">
            <a:avLst/>
          </a:prstGeom>
          <a:noFill/>
        </p:spPr>
        <p:txBody>
          <a:bodyPr wrap="square" rtlCol="0">
            <a:spAutoFit/>
          </a:bodyPr>
          <a:lstStyle/>
          <a:p>
            <a:r>
              <a:rPr lang="en-US" sz="5400" b="0" dirty="0">
                <a:latin typeface="Monserrat"/>
                <a:cs typeface="Times New Roman" panose="02020603050405020304" pitchFamily="18" charset="0"/>
              </a:rPr>
              <a:t>The CollegeScorecard dataset consist of 2,381 features, 3 id variables, and 6654 rows.</a:t>
            </a:r>
          </a:p>
          <a:p>
            <a:pPr algn="l"/>
            <a:r>
              <a:rPr lang="en-US" b="0" dirty="0">
                <a:latin typeface="Monserrat"/>
                <a:cs typeface="Times New Roman" panose="02020603050405020304" pitchFamily="18" charset="0"/>
              </a:rPr>
              <a:t>.7% of students</a:t>
            </a:r>
            <a:endParaRPr lang="en-US" sz="5400" b="0" dirty="0">
              <a:latin typeface="Monserrat"/>
              <a:cs typeface="Times New Roman" panose="02020603050405020304" pitchFamily="18" charset="0"/>
            </a:endParaRPr>
          </a:p>
        </p:txBody>
      </p:sp>
      <p:grpSp>
        <p:nvGrpSpPr>
          <p:cNvPr id="114" name="Group 113">
            <a:extLst>
              <a:ext uri="{FF2B5EF4-FFF2-40B4-BE49-F238E27FC236}">
                <a16:creationId xmlns:a16="http://schemas.microsoft.com/office/drawing/2014/main" id="{DB0328FB-FB39-4869-B871-A6B3F6C53164}"/>
              </a:ext>
            </a:extLst>
          </p:cNvPr>
          <p:cNvGrpSpPr/>
          <p:nvPr/>
        </p:nvGrpSpPr>
        <p:grpSpPr>
          <a:xfrm>
            <a:off x="412393" y="14786844"/>
            <a:ext cx="42768519" cy="628673"/>
            <a:chOff x="31886010" y="14229715"/>
            <a:chExt cx="10786422" cy="838512"/>
          </a:xfrm>
        </p:grpSpPr>
        <p:sp>
          <p:nvSpPr>
            <p:cNvPr id="115" name="Rectangle: Rounded Corners 114">
              <a:extLst>
                <a:ext uri="{FF2B5EF4-FFF2-40B4-BE49-F238E27FC236}">
                  <a16:creationId xmlns:a16="http://schemas.microsoft.com/office/drawing/2014/main" id="{C869B299-2572-4888-9773-58E61CB4FE43}"/>
                </a:ext>
              </a:extLst>
            </p:cNvPr>
            <p:cNvSpPr/>
            <p:nvPr/>
          </p:nvSpPr>
          <p:spPr bwMode="auto">
            <a:xfrm>
              <a:off x="31886010" y="14229715"/>
              <a:ext cx="10786422" cy="780550"/>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900" b="0" i="0" u="none" strike="noStrike" cap="none" normalizeH="0" baseline="0">
                <a:ln>
                  <a:noFill/>
                </a:ln>
                <a:solidFill>
                  <a:schemeClr val="tx1"/>
                </a:solidFill>
                <a:effectLst/>
                <a:latin typeface="Monserrat"/>
              </a:endParaRPr>
            </a:p>
          </p:txBody>
        </p:sp>
        <p:sp>
          <p:nvSpPr>
            <p:cNvPr id="116" name="TextBox 115">
              <a:extLst>
                <a:ext uri="{FF2B5EF4-FFF2-40B4-BE49-F238E27FC236}">
                  <a16:creationId xmlns:a16="http://schemas.microsoft.com/office/drawing/2014/main" id="{1D5B89A2-9E56-4CB7-9990-677EE1D756C0}"/>
                </a:ext>
              </a:extLst>
            </p:cNvPr>
            <p:cNvSpPr txBox="1"/>
            <p:nvPr/>
          </p:nvSpPr>
          <p:spPr>
            <a:xfrm>
              <a:off x="31886010" y="14364208"/>
              <a:ext cx="10729377" cy="70401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4000" b="0" dirty="0">
                  <a:latin typeface="Monserrat"/>
                  <a:cs typeface="Times New Roman"/>
                </a:rPr>
                <a:t>RESULTS</a:t>
              </a:r>
            </a:p>
          </p:txBody>
        </p:sp>
      </p:grpSp>
      <p:grpSp>
        <p:nvGrpSpPr>
          <p:cNvPr id="33" name="Group 32">
            <a:extLst>
              <a:ext uri="{FF2B5EF4-FFF2-40B4-BE49-F238E27FC236}">
                <a16:creationId xmlns:a16="http://schemas.microsoft.com/office/drawing/2014/main" id="{B3E8BD59-6719-49DA-B795-623C235315DD}"/>
              </a:ext>
            </a:extLst>
          </p:cNvPr>
          <p:cNvGrpSpPr/>
          <p:nvPr/>
        </p:nvGrpSpPr>
        <p:grpSpPr>
          <a:xfrm>
            <a:off x="22326119" y="25268316"/>
            <a:ext cx="10535046" cy="7296285"/>
            <a:chOff x="11305224" y="24846332"/>
            <a:chExt cx="10535046" cy="7296285"/>
          </a:xfrm>
        </p:grpSpPr>
        <p:grpSp>
          <p:nvGrpSpPr>
            <p:cNvPr id="13" name="Group 12">
              <a:extLst>
                <a:ext uri="{FF2B5EF4-FFF2-40B4-BE49-F238E27FC236}">
                  <a16:creationId xmlns:a16="http://schemas.microsoft.com/office/drawing/2014/main" id="{452BEAB5-E33D-4A08-A87E-4F4DFE9C26D1}"/>
                </a:ext>
              </a:extLst>
            </p:cNvPr>
            <p:cNvGrpSpPr/>
            <p:nvPr/>
          </p:nvGrpSpPr>
          <p:grpSpPr>
            <a:xfrm>
              <a:off x="11477405" y="24929456"/>
              <a:ext cx="10362865" cy="7062646"/>
              <a:chOff x="11705231" y="24924459"/>
              <a:chExt cx="9144000" cy="6008514"/>
            </a:xfrm>
          </p:grpSpPr>
          <p:sp>
            <p:nvSpPr>
              <p:cNvPr id="67" name="TextBox 66">
                <a:extLst>
                  <a:ext uri="{FF2B5EF4-FFF2-40B4-BE49-F238E27FC236}">
                    <a16:creationId xmlns:a16="http://schemas.microsoft.com/office/drawing/2014/main" id="{24E858BA-662B-4233-BEA5-A5FBED5CDD99}"/>
                  </a:ext>
                </a:extLst>
              </p:cNvPr>
              <p:cNvSpPr txBox="1"/>
              <p:nvPr/>
            </p:nvSpPr>
            <p:spPr>
              <a:xfrm>
                <a:off x="12681450" y="24924459"/>
                <a:ext cx="7051077" cy="458219"/>
              </a:xfrm>
              <a:prstGeom prst="rect">
                <a:avLst/>
              </a:prstGeom>
              <a:noFill/>
            </p:spPr>
            <p:txBody>
              <a:bodyPr wrap="square" rtlCol="0">
                <a:spAutoFit/>
              </a:bodyPr>
              <a:lstStyle/>
              <a:p>
                <a:pPr algn="l" defTabSz="3291840" eaLnBrk="1" fontAlgn="auto" hangingPunct="1">
                  <a:lnSpc>
                    <a:spcPct val="100000"/>
                  </a:lnSpc>
                  <a:spcBef>
                    <a:spcPts val="0"/>
                  </a:spcBef>
                  <a:spcAft>
                    <a:spcPts val="0"/>
                  </a:spcAft>
                  <a:defRPr/>
                </a:pPr>
                <a:r>
                  <a:rPr lang="en-US" sz="2900" b="0" dirty="0">
                    <a:solidFill>
                      <a:prstClr val="black"/>
                    </a:solidFill>
                    <a:latin typeface="Monserrat"/>
                  </a:rPr>
                  <a:t>Figure 6: Default Rate Stratified by Graduation Rate</a:t>
                </a:r>
              </a:p>
            </p:txBody>
          </p:sp>
          <p:pic>
            <p:nvPicPr>
              <p:cNvPr id="12" name="Picture 11">
                <a:extLst>
                  <a:ext uri="{FF2B5EF4-FFF2-40B4-BE49-F238E27FC236}">
                    <a16:creationId xmlns:a16="http://schemas.microsoft.com/office/drawing/2014/main" id="{C83E333A-F670-42AB-A096-ACF986B4974A}"/>
                  </a:ext>
                </a:extLst>
              </p:cNvPr>
              <p:cNvPicPr>
                <a:picLocks noChangeAspect="1"/>
              </p:cNvPicPr>
              <p:nvPr/>
            </p:nvPicPr>
            <p:blipFill>
              <a:blip r:embed="rId8"/>
              <a:stretch>
                <a:fillRect/>
              </a:stretch>
            </p:blipFill>
            <p:spPr>
              <a:xfrm>
                <a:off x="11705231" y="25392348"/>
                <a:ext cx="9144000" cy="5540625"/>
              </a:xfrm>
              <a:prstGeom prst="rect">
                <a:avLst/>
              </a:prstGeom>
            </p:spPr>
          </p:pic>
        </p:grpSp>
        <p:sp>
          <p:nvSpPr>
            <p:cNvPr id="117" name="Rectangle: Rounded Corners 116">
              <a:extLst>
                <a:ext uri="{FF2B5EF4-FFF2-40B4-BE49-F238E27FC236}">
                  <a16:creationId xmlns:a16="http://schemas.microsoft.com/office/drawing/2014/main" id="{4BE1A122-69C8-4F0A-95A4-7E7EE1B2E7AE}"/>
                </a:ext>
              </a:extLst>
            </p:cNvPr>
            <p:cNvSpPr/>
            <p:nvPr/>
          </p:nvSpPr>
          <p:spPr bwMode="auto">
            <a:xfrm>
              <a:off x="11305224" y="24846332"/>
              <a:ext cx="10535046" cy="7296285"/>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grpSp>
      <p:grpSp>
        <p:nvGrpSpPr>
          <p:cNvPr id="42" name="Group 41">
            <a:extLst>
              <a:ext uri="{FF2B5EF4-FFF2-40B4-BE49-F238E27FC236}">
                <a16:creationId xmlns:a16="http://schemas.microsoft.com/office/drawing/2014/main" id="{DE5257F5-36CD-4168-8D66-0E48FA6AB935}"/>
              </a:ext>
            </a:extLst>
          </p:cNvPr>
          <p:cNvGrpSpPr/>
          <p:nvPr/>
        </p:nvGrpSpPr>
        <p:grpSpPr>
          <a:xfrm>
            <a:off x="27323085" y="3605766"/>
            <a:ext cx="16123615" cy="649945"/>
            <a:chOff x="31886009" y="14125529"/>
            <a:chExt cx="10898774" cy="528054"/>
          </a:xfrm>
        </p:grpSpPr>
        <p:sp>
          <p:nvSpPr>
            <p:cNvPr id="88" name="Rectangle: Rounded Corners 87">
              <a:extLst>
                <a:ext uri="{FF2B5EF4-FFF2-40B4-BE49-F238E27FC236}">
                  <a16:creationId xmlns:a16="http://schemas.microsoft.com/office/drawing/2014/main" id="{B1172C6C-2D19-4C71-B523-CD3D9AE023D1}"/>
                </a:ext>
              </a:extLst>
            </p:cNvPr>
            <p:cNvSpPr/>
            <p:nvPr/>
          </p:nvSpPr>
          <p:spPr bwMode="auto">
            <a:xfrm>
              <a:off x="31886010" y="14125529"/>
              <a:ext cx="10898773" cy="497751"/>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900" b="0" i="0" u="none" strike="noStrike" cap="none" normalizeH="0" baseline="0" dirty="0">
                <a:ln>
                  <a:noFill/>
                </a:ln>
                <a:solidFill>
                  <a:schemeClr val="tx1"/>
                </a:solidFill>
                <a:effectLst/>
                <a:latin typeface="Monserrat"/>
              </a:endParaRPr>
            </a:p>
          </p:txBody>
        </p:sp>
        <p:sp>
          <p:nvSpPr>
            <p:cNvPr id="28" name="TextBox 27">
              <a:extLst>
                <a:ext uri="{FF2B5EF4-FFF2-40B4-BE49-F238E27FC236}">
                  <a16:creationId xmlns:a16="http://schemas.microsoft.com/office/drawing/2014/main" id="{BF7ED615-DF0E-4C98-8685-880EB5C798F9}"/>
                </a:ext>
              </a:extLst>
            </p:cNvPr>
            <p:cNvSpPr txBox="1"/>
            <p:nvPr/>
          </p:nvSpPr>
          <p:spPr>
            <a:xfrm>
              <a:off x="31886009" y="14224737"/>
              <a:ext cx="10898772" cy="42884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4000" b="0" dirty="0">
                  <a:latin typeface="Monserrat"/>
                  <a:cs typeface="Times New Roman"/>
                </a:rPr>
                <a:t>CONCLUSIONS</a:t>
              </a:r>
            </a:p>
          </p:txBody>
        </p:sp>
      </p:grpSp>
      <p:grpSp>
        <p:nvGrpSpPr>
          <p:cNvPr id="48" name="Group 47">
            <a:extLst>
              <a:ext uri="{FF2B5EF4-FFF2-40B4-BE49-F238E27FC236}">
                <a16:creationId xmlns:a16="http://schemas.microsoft.com/office/drawing/2014/main" id="{41B9616E-3547-46DB-AE95-CA803C4C9D51}"/>
              </a:ext>
            </a:extLst>
          </p:cNvPr>
          <p:cNvGrpSpPr/>
          <p:nvPr/>
        </p:nvGrpSpPr>
        <p:grpSpPr>
          <a:xfrm>
            <a:off x="8559176" y="25263774"/>
            <a:ext cx="13710792" cy="7296912"/>
            <a:chOff x="8559176" y="24474058"/>
            <a:chExt cx="13710792" cy="7296912"/>
          </a:xfrm>
        </p:grpSpPr>
        <p:grpSp>
          <p:nvGrpSpPr>
            <p:cNvPr id="46" name="Group 45">
              <a:extLst>
                <a:ext uri="{FF2B5EF4-FFF2-40B4-BE49-F238E27FC236}">
                  <a16:creationId xmlns:a16="http://schemas.microsoft.com/office/drawing/2014/main" id="{5959DC71-5147-4F4E-A274-2425C23E52DD}"/>
                </a:ext>
              </a:extLst>
            </p:cNvPr>
            <p:cNvGrpSpPr/>
            <p:nvPr/>
          </p:nvGrpSpPr>
          <p:grpSpPr>
            <a:xfrm>
              <a:off x="8559176" y="24474058"/>
              <a:ext cx="13710792" cy="7296912"/>
              <a:chOff x="8559176" y="24474058"/>
              <a:chExt cx="13710792" cy="7296912"/>
            </a:xfrm>
          </p:grpSpPr>
          <p:pic>
            <p:nvPicPr>
              <p:cNvPr id="108" name="Picture 107">
                <a:extLst>
                  <a:ext uri="{FF2B5EF4-FFF2-40B4-BE49-F238E27FC236}">
                    <a16:creationId xmlns:a16="http://schemas.microsoft.com/office/drawing/2014/main" id="{FBF42B6B-ADC3-4368-9041-10D466554576}"/>
                  </a:ext>
                </a:extLst>
              </p:cNvPr>
              <p:cNvPicPr>
                <a:picLocks/>
              </p:cNvPicPr>
              <p:nvPr/>
            </p:nvPicPr>
            <p:blipFill>
              <a:blip r:embed="rId9"/>
              <a:stretch>
                <a:fillRect/>
              </a:stretch>
            </p:blipFill>
            <p:spPr>
              <a:xfrm>
                <a:off x="10861482" y="24860149"/>
                <a:ext cx="11228832" cy="6592824"/>
              </a:xfrm>
              <a:prstGeom prst="rect">
                <a:avLst/>
              </a:prstGeom>
            </p:spPr>
          </p:pic>
          <p:grpSp>
            <p:nvGrpSpPr>
              <p:cNvPr id="27" name="Group 26">
                <a:extLst>
                  <a:ext uri="{FF2B5EF4-FFF2-40B4-BE49-F238E27FC236}">
                    <a16:creationId xmlns:a16="http://schemas.microsoft.com/office/drawing/2014/main" id="{2D302C1C-2D94-4B88-8D8C-D6E3656D608C}"/>
                  </a:ext>
                </a:extLst>
              </p:cNvPr>
              <p:cNvGrpSpPr/>
              <p:nvPr/>
            </p:nvGrpSpPr>
            <p:grpSpPr>
              <a:xfrm>
                <a:off x="8559176" y="24474058"/>
                <a:ext cx="13710792" cy="7296912"/>
                <a:chOff x="46570827" y="17545862"/>
                <a:chExt cx="13710792" cy="7296912"/>
              </a:xfrm>
            </p:grpSpPr>
            <p:sp>
              <p:nvSpPr>
                <p:cNvPr id="79" name="Rectangle: Rounded Corners 78">
                  <a:extLst>
                    <a:ext uri="{FF2B5EF4-FFF2-40B4-BE49-F238E27FC236}">
                      <a16:creationId xmlns:a16="http://schemas.microsoft.com/office/drawing/2014/main" id="{1302070D-4B19-41D7-9CE5-E9FAAE115466}"/>
                    </a:ext>
                  </a:extLst>
                </p:cNvPr>
                <p:cNvSpPr/>
                <p:nvPr/>
              </p:nvSpPr>
              <p:spPr bwMode="auto">
                <a:xfrm>
                  <a:off x="49054591" y="17545862"/>
                  <a:ext cx="11227028" cy="7296912"/>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grpSp>
              <p:nvGrpSpPr>
                <p:cNvPr id="20" name="Group 19">
                  <a:extLst>
                    <a:ext uri="{FF2B5EF4-FFF2-40B4-BE49-F238E27FC236}">
                      <a16:creationId xmlns:a16="http://schemas.microsoft.com/office/drawing/2014/main" id="{8E7C84ED-984C-4ABF-81E2-D2DB1DE1D558}"/>
                    </a:ext>
                  </a:extLst>
                </p:cNvPr>
                <p:cNvGrpSpPr/>
                <p:nvPr/>
              </p:nvGrpSpPr>
              <p:grpSpPr>
                <a:xfrm>
                  <a:off x="46570827" y="17786206"/>
                  <a:ext cx="10698480" cy="5548393"/>
                  <a:chOff x="18673864" y="19098826"/>
                  <a:chExt cx="10698480" cy="5548393"/>
                </a:xfrm>
              </p:grpSpPr>
              <p:sp>
                <p:nvSpPr>
                  <p:cNvPr id="111" name="TextBox 110">
                    <a:extLst>
                      <a:ext uri="{FF2B5EF4-FFF2-40B4-BE49-F238E27FC236}">
                        <a16:creationId xmlns:a16="http://schemas.microsoft.com/office/drawing/2014/main" id="{9E91BBB6-462A-4FB0-ABE3-0D3AF21FBCE2}"/>
                      </a:ext>
                    </a:extLst>
                  </p:cNvPr>
                  <p:cNvSpPr txBox="1"/>
                  <p:nvPr/>
                </p:nvSpPr>
                <p:spPr>
                  <a:xfrm>
                    <a:off x="18673864" y="24239094"/>
                    <a:ext cx="10698480" cy="408125"/>
                  </a:xfrm>
                  <a:prstGeom prst="rect">
                    <a:avLst/>
                  </a:prstGeom>
                  <a:noFill/>
                </p:spPr>
                <p:txBody>
                  <a:bodyPr wrap="square" rtlCol="0">
                    <a:spAutoFit/>
                  </a:bodyPr>
                  <a:lstStyle/>
                  <a:p>
                    <a:r>
                      <a:rPr lang="en-US" sz="2900" b="0" dirty="0">
                        <a:latin typeface="Monserrat"/>
                      </a:rPr>
                      <a:t>1 block = 20 schools</a:t>
                    </a:r>
                  </a:p>
                </p:txBody>
              </p:sp>
              <p:sp>
                <p:nvSpPr>
                  <p:cNvPr id="102" name="TextBox 101">
                    <a:extLst>
                      <a:ext uri="{FF2B5EF4-FFF2-40B4-BE49-F238E27FC236}">
                        <a16:creationId xmlns:a16="http://schemas.microsoft.com/office/drawing/2014/main" id="{BC384C0B-1124-4CE2-8CB7-5153C1E6E814}"/>
                      </a:ext>
                    </a:extLst>
                  </p:cNvPr>
                  <p:cNvSpPr txBox="1"/>
                  <p:nvPr/>
                </p:nvSpPr>
                <p:spPr>
                  <a:xfrm>
                    <a:off x="21945600" y="19098826"/>
                    <a:ext cx="7426744" cy="408125"/>
                  </a:xfrm>
                  <a:prstGeom prst="rect">
                    <a:avLst/>
                  </a:prstGeom>
                  <a:noFill/>
                </p:spPr>
                <p:txBody>
                  <a:bodyPr wrap="square" rtlCol="0">
                    <a:spAutoFit/>
                  </a:bodyPr>
                  <a:lstStyle/>
                  <a:p>
                    <a:r>
                      <a:rPr lang="en-US" sz="2900" b="0" dirty="0">
                        <a:latin typeface="Monserrat"/>
                      </a:rPr>
                      <a:t>Figure 5: Breakdown of Pell, Years, and Control</a:t>
                    </a:r>
                  </a:p>
                </p:txBody>
              </p:sp>
            </p:grpSp>
          </p:grpSp>
        </p:grpSp>
        <p:sp>
          <p:nvSpPr>
            <p:cNvPr id="109" name="Rectangle 108">
              <a:extLst>
                <a:ext uri="{FF2B5EF4-FFF2-40B4-BE49-F238E27FC236}">
                  <a16:creationId xmlns:a16="http://schemas.microsoft.com/office/drawing/2014/main" id="{B18875BF-294C-40D2-9C03-B2342D7644C8}"/>
                </a:ext>
              </a:extLst>
            </p:cNvPr>
            <p:cNvSpPr/>
            <p:nvPr/>
          </p:nvSpPr>
          <p:spPr bwMode="auto">
            <a:xfrm>
              <a:off x="12216029" y="29932839"/>
              <a:ext cx="132342" cy="133865"/>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grpSp>
      <p:sp>
        <p:nvSpPr>
          <p:cNvPr id="110" name="TextBox 109">
            <a:extLst>
              <a:ext uri="{FF2B5EF4-FFF2-40B4-BE49-F238E27FC236}">
                <a16:creationId xmlns:a16="http://schemas.microsoft.com/office/drawing/2014/main" id="{71BDB918-1D32-454D-9713-E7FFE98C57B8}"/>
              </a:ext>
            </a:extLst>
          </p:cNvPr>
          <p:cNvSpPr txBox="1"/>
          <p:nvPr/>
        </p:nvSpPr>
        <p:spPr>
          <a:xfrm>
            <a:off x="47395480" y="3618649"/>
            <a:ext cx="14557246" cy="10674397"/>
          </a:xfrm>
          <a:prstGeom prst="rect">
            <a:avLst/>
          </a:prstGeom>
          <a:noFill/>
        </p:spPr>
        <p:txBody>
          <a:bodyPr wrap="square" rtlCol="0" anchor="t">
            <a:spAutoFit/>
          </a:bodyPr>
          <a:lstStyle/>
          <a:p>
            <a:pPr marL="457200" indent="-457200" algn="l">
              <a:spcBef>
                <a:spcPts val="0"/>
              </a:spcBef>
              <a:spcAft>
                <a:spcPts val="400"/>
              </a:spcAft>
              <a:buFont typeface="Wingdings"/>
              <a:buChar char="§"/>
            </a:pPr>
            <a:endParaRPr lang="en-US" sz="600" dirty="0">
              <a:latin typeface="Monserrat"/>
              <a:cs typeface="Times New Roman"/>
            </a:endParaRPr>
          </a:p>
          <a:p>
            <a:pPr marL="457200" indent="-457200" algn="l">
              <a:spcBef>
                <a:spcPts val="0"/>
              </a:spcBef>
              <a:spcAft>
                <a:spcPts val="400"/>
              </a:spcAft>
              <a:buFont typeface="Wingdings"/>
              <a:buChar char="§"/>
            </a:pPr>
            <a:r>
              <a:rPr lang="en-US" sz="2400" dirty="0">
                <a:latin typeface="Monserrat"/>
                <a:cs typeface="Times New Roman"/>
              </a:rPr>
              <a:t>Independent and Dependent Student Debt Vertical Stratified Bar Chart (Figure 1): </a:t>
            </a:r>
            <a:r>
              <a:rPr lang="en-US" sz="2400" b="0" dirty="0">
                <a:latin typeface="Monserrat"/>
                <a:cs typeface="Times New Roman"/>
              </a:rPr>
              <a:t>The length of the gold bar represents the median independent student debt for each state. The length of the grey bar represents the median dependent student debt with their parents for each state. The length of the gold bar is superimposed over the grey bar and both bar lengths start from zero. Dependent students with their parents accumulate more debt than independent students across all states. For all institutions in the dataset, the vertical </a:t>
            </a:r>
            <a:r>
              <a:rPr lang="en-US" sz="2400" dirty="0">
                <a:latin typeface="Monserrat"/>
                <a:cs typeface="Times New Roman"/>
              </a:rPr>
              <a:t>red</a:t>
            </a:r>
            <a:r>
              <a:rPr lang="en-US" sz="2400" b="0" dirty="0">
                <a:latin typeface="Monserrat"/>
                <a:cs typeface="Times New Roman"/>
              </a:rPr>
              <a:t> line corresponds to the median debt for </a:t>
            </a:r>
            <a:r>
              <a:rPr lang="en-US" sz="2400" b="0" u="sng" dirty="0">
                <a:latin typeface="Monserrat"/>
                <a:cs typeface="Times New Roman"/>
              </a:rPr>
              <a:t>independent</a:t>
            </a:r>
            <a:r>
              <a:rPr lang="en-US" sz="2400" b="0" dirty="0">
                <a:latin typeface="Monserrat"/>
                <a:cs typeface="Times New Roman"/>
              </a:rPr>
              <a:t> students as they exit the institution they attended. The </a:t>
            </a:r>
            <a:r>
              <a:rPr lang="en-US" sz="2400" dirty="0">
                <a:latin typeface="Monserrat"/>
                <a:cs typeface="Times New Roman"/>
              </a:rPr>
              <a:t>blue</a:t>
            </a:r>
            <a:r>
              <a:rPr lang="en-US" sz="2400" b="0" dirty="0">
                <a:latin typeface="Monserrat"/>
                <a:cs typeface="Times New Roman"/>
              </a:rPr>
              <a:t> line corresponds to the median debt for </a:t>
            </a:r>
            <a:r>
              <a:rPr lang="en-US" sz="2400" b="0" u="sng" dirty="0">
                <a:latin typeface="Monserrat"/>
                <a:cs typeface="Times New Roman"/>
              </a:rPr>
              <a:t>dependent</a:t>
            </a:r>
            <a:r>
              <a:rPr lang="en-US" sz="2400" b="0" dirty="0">
                <a:latin typeface="Monserrat"/>
                <a:cs typeface="Times New Roman"/>
              </a:rPr>
              <a:t> students and their parents as they exit the institutions. </a:t>
            </a:r>
          </a:p>
          <a:p>
            <a:pPr marL="457200" indent="-457200" algn="l">
              <a:spcBef>
                <a:spcPts val="0"/>
              </a:spcBef>
              <a:spcAft>
                <a:spcPts val="400"/>
              </a:spcAft>
              <a:buFont typeface="Wingdings"/>
              <a:buChar char="§"/>
            </a:pPr>
            <a:endParaRPr lang="en-US" sz="600" dirty="0">
              <a:latin typeface="Monserrat"/>
              <a:cs typeface="Times New Roman"/>
            </a:endParaRPr>
          </a:p>
          <a:p>
            <a:pPr marL="457200" indent="-457200" algn="l">
              <a:spcBef>
                <a:spcPts val="0"/>
              </a:spcBef>
              <a:spcAft>
                <a:spcPts val="400"/>
              </a:spcAft>
              <a:buFont typeface="Wingdings"/>
              <a:buChar char="§"/>
            </a:pPr>
            <a:r>
              <a:rPr lang="en-US" sz="2400" dirty="0">
                <a:latin typeface="Monserrat"/>
                <a:cs typeface="Times New Roman"/>
              </a:rPr>
              <a:t>Independent and Dependent Student Debt U.S. Map (Figure 2):</a:t>
            </a:r>
            <a:r>
              <a:rPr lang="en-US" sz="2400" b="0" dirty="0">
                <a:latin typeface="Monserrat"/>
                <a:cs typeface="Times New Roman"/>
              </a:rPr>
              <a:t> The relationship between the typical amount of debt a dependent student receives with their parents (Y) and the typical amount of debt an independent student receives (X) is displayed for each state in </a:t>
            </a:r>
            <a:r>
              <a:rPr lang="en-US" sz="2400" dirty="0">
                <a:latin typeface="Monserrat"/>
                <a:cs typeface="Times New Roman"/>
              </a:rPr>
              <a:t>blue</a:t>
            </a:r>
            <a:r>
              <a:rPr lang="en-US" sz="2400" b="0" dirty="0">
                <a:latin typeface="Monserrat"/>
                <a:cs typeface="Times New Roman"/>
              </a:rPr>
              <a:t>. In comparison, the </a:t>
            </a:r>
            <a:r>
              <a:rPr lang="en-US" sz="2400" dirty="0">
                <a:latin typeface="Monserrat"/>
                <a:cs typeface="Times New Roman"/>
              </a:rPr>
              <a:t>black</a:t>
            </a:r>
            <a:r>
              <a:rPr lang="en-US" sz="2400" b="0" dirty="0">
                <a:latin typeface="Monserrat"/>
                <a:cs typeface="Times New Roman"/>
              </a:rPr>
              <a:t> line is the relationship for the </a:t>
            </a:r>
            <a:r>
              <a:rPr lang="en-US" sz="2400" b="0" u="sng" dirty="0">
                <a:latin typeface="Monserrat"/>
                <a:cs typeface="Times New Roman"/>
              </a:rPr>
              <a:t>whole dataset</a:t>
            </a:r>
            <a:r>
              <a:rPr lang="en-US" sz="2400" b="0" dirty="0">
                <a:latin typeface="Monserrat"/>
                <a:cs typeface="Times New Roman"/>
              </a:rPr>
              <a:t> including all states if the two debt amounts were equal. The black line and the grey background of all datapoints in the set standardize the size of the graph for all states. </a:t>
            </a:r>
          </a:p>
          <a:p>
            <a:pPr marL="457200" indent="-457200" algn="l">
              <a:spcBef>
                <a:spcPts val="0"/>
              </a:spcBef>
              <a:spcAft>
                <a:spcPts val="400"/>
              </a:spcAft>
              <a:buFont typeface="Wingdings"/>
              <a:buChar char="§"/>
            </a:pPr>
            <a:endParaRPr lang="en-US" sz="600" b="0" dirty="0">
              <a:latin typeface="Monserrat"/>
              <a:cs typeface="Times New Roman"/>
            </a:endParaRPr>
          </a:p>
          <a:p>
            <a:pPr marL="457200" indent="-457200" algn="l">
              <a:spcBef>
                <a:spcPts val="0"/>
              </a:spcBef>
              <a:spcAft>
                <a:spcPts val="400"/>
              </a:spcAft>
              <a:buFont typeface="Wingdings"/>
              <a:buChar char="§"/>
            </a:pPr>
            <a:r>
              <a:rPr lang="en-US" sz="2400" dirty="0">
                <a:latin typeface="Monserrat"/>
                <a:cs typeface="Times New Roman"/>
              </a:rPr>
              <a:t>Student Dropout Rate Stratified by combinations of Control and Majority/Minority Pell Status (Figure 3): </a:t>
            </a:r>
            <a:r>
              <a:rPr lang="en-US" sz="2400" b="0" dirty="0">
                <a:latin typeface="Monserrat"/>
                <a:cs typeface="Times New Roman"/>
              </a:rPr>
              <a:t>The dropout rate for 4-year minority Pell institutions is much lower (16%) than other combinations (42%, 36%, 36%). Notably, 2-year minority Pell institutions have the highest dropout rate of all (42%). One source suggested that students at 2-year institutions do not realize that they can use the Pell grant for a 2-year institution. Possibly, by </a:t>
            </a:r>
            <a:r>
              <a:rPr lang="en-US" sz="2400" b="0" u="sng" dirty="0">
                <a:latin typeface="Monserrat"/>
                <a:cs typeface="Times New Roman"/>
              </a:rPr>
              <a:t>informing their students about the Pell grant </a:t>
            </a:r>
            <a:r>
              <a:rPr lang="en-US" sz="2400" b="0" dirty="0">
                <a:latin typeface="Monserrat"/>
                <a:cs typeface="Times New Roman"/>
              </a:rPr>
              <a:t>opportunity, some of the minority Pell institutions may be able to switch to the majority Pell classification and lower their dropout rate.</a:t>
            </a:r>
          </a:p>
          <a:p>
            <a:pPr algn="l">
              <a:spcBef>
                <a:spcPts val="0"/>
              </a:spcBef>
              <a:spcAft>
                <a:spcPts val="400"/>
              </a:spcAft>
            </a:pPr>
            <a:endParaRPr lang="en-US" sz="600" dirty="0">
              <a:latin typeface="Monserrat"/>
              <a:cs typeface="Times New Roman"/>
            </a:endParaRPr>
          </a:p>
          <a:p>
            <a:pPr marL="457200" indent="-457200" algn="l">
              <a:spcBef>
                <a:spcPts val="0"/>
              </a:spcBef>
              <a:spcAft>
                <a:spcPts val="400"/>
              </a:spcAft>
              <a:buFont typeface="Wingdings"/>
              <a:buChar char="§"/>
            </a:pPr>
            <a:r>
              <a:rPr lang="en-US" sz="2400" dirty="0">
                <a:latin typeface="Monserrat"/>
                <a:cs typeface="Times New Roman"/>
              </a:rPr>
              <a:t>Student Graduation Rate Stratified by combinations of Control and Majority/Minority Pell Status (Figure 4): </a:t>
            </a:r>
            <a:r>
              <a:rPr lang="en-US" sz="2400" b="0" dirty="0">
                <a:latin typeface="Monserrat"/>
                <a:cs typeface="Times New Roman"/>
              </a:rPr>
              <a:t>The overall 2-year minority Pell graduation rate (28%) is half the overall 2-year majority Pell graduation rate (56%). Again, informing 2-year minority Pell institution students about the Pell grant opportunity may improve graduation rates. </a:t>
            </a:r>
          </a:p>
          <a:p>
            <a:pPr marL="457200" indent="-457200" algn="l">
              <a:spcBef>
                <a:spcPts val="0"/>
              </a:spcBef>
              <a:spcAft>
                <a:spcPts val="400"/>
              </a:spcAft>
              <a:buFont typeface="Wingdings"/>
              <a:buChar char="§"/>
            </a:pPr>
            <a:endParaRPr lang="en-US" sz="600" dirty="0">
              <a:latin typeface="Monserrat"/>
              <a:cs typeface="Times New Roman"/>
            </a:endParaRPr>
          </a:p>
          <a:p>
            <a:pPr marL="457200" indent="-457200" algn="l">
              <a:spcBef>
                <a:spcPts val="0"/>
              </a:spcBef>
              <a:spcAft>
                <a:spcPts val="400"/>
              </a:spcAft>
              <a:buFont typeface="Wingdings"/>
              <a:buChar char="§"/>
            </a:pPr>
            <a:r>
              <a:rPr lang="en-US" sz="2400" dirty="0">
                <a:latin typeface="Monserrat"/>
                <a:cs typeface="Times New Roman"/>
              </a:rPr>
              <a:t>Breakdown of Pell, Years, and Control Waffle Charts (Figure 5): </a:t>
            </a:r>
            <a:r>
              <a:rPr lang="en-US" sz="2400" b="0" dirty="0">
                <a:latin typeface="Monserrat"/>
                <a:cs typeface="Times New Roman"/>
              </a:rPr>
              <a:t>The number of minority Pell institutions exceeds the number of majority Pell institutions. Within the majority Pell institutions, the number of private institutions greatly exceeds the number of public institutions for both 2-year and 4-year schools. The fact that private institutions greatly exceed public in the majority Pell category suggests that private institutions are better at conveying the availability of the Pell grant to their students.</a:t>
            </a:r>
          </a:p>
          <a:p>
            <a:pPr marL="457200" indent="-457200" algn="l">
              <a:spcBef>
                <a:spcPts val="0"/>
              </a:spcBef>
              <a:spcAft>
                <a:spcPts val="400"/>
              </a:spcAft>
              <a:buFont typeface="Wingdings"/>
              <a:buChar char="§"/>
            </a:pPr>
            <a:endParaRPr lang="en-US" sz="600" dirty="0">
              <a:latin typeface="Monserrat"/>
              <a:cs typeface="Times New Roman"/>
            </a:endParaRPr>
          </a:p>
          <a:p>
            <a:pPr marL="457200" indent="-457200" algn="l">
              <a:spcBef>
                <a:spcPts val="0"/>
              </a:spcBef>
              <a:spcAft>
                <a:spcPts val="400"/>
              </a:spcAft>
              <a:buFont typeface="Wingdings"/>
              <a:buChar char="§"/>
            </a:pPr>
            <a:r>
              <a:rPr lang="en-US" sz="2400" dirty="0">
                <a:latin typeface="Monserrat"/>
                <a:cs typeface="Times New Roman"/>
              </a:rPr>
              <a:t>Default Rate Stratified by Graduation Rate (Figure 6): </a:t>
            </a:r>
            <a:r>
              <a:rPr lang="en-US" sz="2400" b="0" dirty="0">
                <a:latin typeface="Monserrat"/>
                <a:cs typeface="Times New Roman"/>
              </a:rPr>
              <a:t>The default rates for institutions with graduation rates of 50% or less are 12.56% and 10.07% In contrast, the default rates for institutions with graduation rates greater than 50% are 5.67% and 5.28%. Increasing the graduation rates may help students pay off their loans. For institutions with a graduation rate greater than 50% the median 2-year default rate is 5.67% while for institutions with a graduation rate of 50% or less the median 2-year default rate is 11.09%. I am 95% confident that the true difference in the center of the two distributions is between 4.81% and 5.42%.</a:t>
            </a:r>
          </a:p>
          <a:p>
            <a:pPr marL="457200" indent="-457200" algn="l">
              <a:spcBef>
                <a:spcPts val="0"/>
              </a:spcBef>
              <a:spcAft>
                <a:spcPts val="400"/>
              </a:spcAft>
              <a:buFont typeface="Wingdings"/>
              <a:buChar char="§"/>
            </a:pPr>
            <a:endParaRPr lang="en-US" sz="600" dirty="0">
              <a:latin typeface="Monserrat"/>
              <a:cs typeface="Times New Roman"/>
            </a:endParaRPr>
          </a:p>
          <a:p>
            <a:pPr marL="457200" indent="-457200" algn="l">
              <a:spcBef>
                <a:spcPts val="0"/>
              </a:spcBef>
              <a:spcAft>
                <a:spcPts val="400"/>
              </a:spcAft>
              <a:buFont typeface="Wingdings"/>
              <a:buChar char="§"/>
            </a:pPr>
            <a:endParaRPr lang="en-US" sz="600" b="0" dirty="0">
              <a:latin typeface="Monserrat"/>
              <a:cs typeface="Times New Roman"/>
            </a:endParaRPr>
          </a:p>
          <a:p>
            <a:pPr marL="457200" indent="-457200" algn="l">
              <a:spcBef>
                <a:spcPts val="0"/>
              </a:spcBef>
              <a:spcAft>
                <a:spcPts val="400"/>
              </a:spcAft>
              <a:buFont typeface="Wingdings"/>
              <a:buChar char="§"/>
            </a:pPr>
            <a:r>
              <a:rPr lang="en-US" sz="2400" dirty="0">
                <a:latin typeface="Monserrat"/>
                <a:cs typeface="Times New Roman"/>
              </a:rPr>
              <a:t>Student Default Rate Stratified by combinations of Control and Majority/Minority Pell Status (Figure 7): </a:t>
            </a:r>
            <a:r>
              <a:rPr lang="en-US" sz="2400" b="0" dirty="0">
                <a:latin typeface="Monserrat"/>
                <a:cs typeface="Times New Roman"/>
              </a:rPr>
              <a:t>For 2-year institutions, the default rates are similar. However, for 4-year institutions, the loan default rate for majority Pell institutions is much higher (11%). This 11% agrees with the fact that in Figure 4, the 4-year majority Pell institutions had a graduation rate of 41%, which puts them in the category in Figure 6 that is associated with a loan default rate of 10.07%. The focus is again on </a:t>
            </a:r>
            <a:r>
              <a:rPr lang="en-US" sz="2400" b="0" u="sng" dirty="0">
                <a:latin typeface="Monserrat"/>
                <a:cs typeface="Times New Roman"/>
              </a:rPr>
              <a:t>increasing graduation rate</a:t>
            </a:r>
            <a:r>
              <a:rPr lang="en-US" sz="2400" b="0" dirty="0">
                <a:latin typeface="Monserrat"/>
                <a:cs typeface="Times New Roman"/>
              </a:rPr>
              <a:t> to improve loan repayment.</a:t>
            </a:r>
          </a:p>
        </p:txBody>
      </p:sp>
      <p:grpSp>
        <p:nvGrpSpPr>
          <p:cNvPr id="65" name="Group 64">
            <a:extLst>
              <a:ext uri="{FF2B5EF4-FFF2-40B4-BE49-F238E27FC236}">
                <a16:creationId xmlns:a16="http://schemas.microsoft.com/office/drawing/2014/main" id="{0C39DA11-1C47-4949-A43E-74E482CC0736}"/>
              </a:ext>
            </a:extLst>
          </p:cNvPr>
          <p:cNvGrpSpPr/>
          <p:nvPr/>
        </p:nvGrpSpPr>
        <p:grpSpPr>
          <a:xfrm>
            <a:off x="1268528" y="29915592"/>
            <a:ext cx="8961120" cy="2602920"/>
            <a:chOff x="414329" y="28861104"/>
            <a:chExt cx="10151624" cy="3584045"/>
          </a:xfrm>
        </p:grpSpPr>
        <p:grpSp>
          <p:nvGrpSpPr>
            <p:cNvPr id="41" name="Group 40">
              <a:extLst>
                <a:ext uri="{FF2B5EF4-FFF2-40B4-BE49-F238E27FC236}">
                  <a16:creationId xmlns:a16="http://schemas.microsoft.com/office/drawing/2014/main" id="{44A4952A-5B46-4CF9-8046-A63D5BBCFE3F}"/>
                </a:ext>
              </a:extLst>
            </p:cNvPr>
            <p:cNvGrpSpPr/>
            <p:nvPr/>
          </p:nvGrpSpPr>
          <p:grpSpPr>
            <a:xfrm>
              <a:off x="414329" y="28861104"/>
              <a:ext cx="10151624" cy="3584045"/>
              <a:chOff x="473169" y="27718181"/>
              <a:chExt cx="10151624" cy="3584045"/>
            </a:xfrm>
          </p:grpSpPr>
          <p:grpSp>
            <p:nvGrpSpPr>
              <p:cNvPr id="77" name="Group 76">
                <a:extLst>
                  <a:ext uri="{FF2B5EF4-FFF2-40B4-BE49-F238E27FC236}">
                    <a16:creationId xmlns:a16="http://schemas.microsoft.com/office/drawing/2014/main" id="{B9A62EF1-C695-4F0B-9E3A-B8FAED2990C4}"/>
                  </a:ext>
                </a:extLst>
              </p:cNvPr>
              <p:cNvGrpSpPr/>
              <p:nvPr/>
            </p:nvGrpSpPr>
            <p:grpSpPr>
              <a:xfrm>
                <a:off x="5582741" y="27718181"/>
                <a:ext cx="5042052" cy="969264"/>
                <a:chOff x="346010" y="13080476"/>
                <a:chExt cx="10080587" cy="969264"/>
              </a:xfrm>
            </p:grpSpPr>
            <p:sp>
              <p:nvSpPr>
                <p:cNvPr id="87" name="Rectangle: Rounded Corners 86">
                  <a:extLst>
                    <a:ext uri="{FF2B5EF4-FFF2-40B4-BE49-F238E27FC236}">
                      <a16:creationId xmlns:a16="http://schemas.microsoft.com/office/drawing/2014/main" id="{D95CE84D-4721-4492-B978-8FF027B8634B}"/>
                    </a:ext>
                  </a:extLst>
                </p:cNvPr>
                <p:cNvSpPr/>
                <p:nvPr/>
              </p:nvSpPr>
              <p:spPr bwMode="auto">
                <a:xfrm>
                  <a:off x="346012" y="13080476"/>
                  <a:ext cx="10080585" cy="969264"/>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40" name="TextBox 39">
                  <a:extLst>
                    <a:ext uri="{FF2B5EF4-FFF2-40B4-BE49-F238E27FC236}">
                      <a16:creationId xmlns:a16="http://schemas.microsoft.com/office/drawing/2014/main" id="{951E50B3-25C6-44B1-B740-FC78C6FF5F55}"/>
                    </a:ext>
                  </a:extLst>
                </p:cNvPr>
                <p:cNvSpPr txBox="1"/>
                <p:nvPr/>
              </p:nvSpPr>
              <p:spPr>
                <a:xfrm>
                  <a:off x="346010" y="13264449"/>
                  <a:ext cx="9940346" cy="73468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5900" b="0" dirty="0">
                      <a:latin typeface="Monserrat"/>
                      <a:cs typeface="Times New Roman"/>
                    </a:rPr>
                    <a:t>GitHub CODE</a:t>
                  </a:r>
                </a:p>
              </p:txBody>
            </p:sp>
          </p:grpSp>
          <p:pic>
            <p:nvPicPr>
              <p:cNvPr id="93" name="Picture 92" descr="Qr code&#10;&#10;Description automatically generated">
                <a:extLst>
                  <a:ext uri="{FF2B5EF4-FFF2-40B4-BE49-F238E27FC236}">
                    <a16:creationId xmlns:a16="http://schemas.microsoft.com/office/drawing/2014/main" id="{D2DBCD84-5535-467C-9B3A-E2EE443CD977}"/>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6040" t="44684" r="25838" b="12665"/>
              <a:stretch/>
            </p:blipFill>
            <p:spPr>
              <a:xfrm>
                <a:off x="1599210" y="28680965"/>
                <a:ext cx="2698525" cy="2621261"/>
              </a:xfrm>
              <a:prstGeom prst="rect">
                <a:avLst/>
              </a:prstGeom>
            </p:spPr>
          </p:pic>
          <p:grpSp>
            <p:nvGrpSpPr>
              <p:cNvPr id="74" name="Group 73">
                <a:extLst>
                  <a:ext uri="{FF2B5EF4-FFF2-40B4-BE49-F238E27FC236}">
                    <a16:creationId xmlns:a16="http://schemas.microsoft.com/office/drawing/2014/main" id="{A9EEF984-5734-4813-B10A-901C3FCAB5E9}"/>
                  </a:ext>
                </a:extLst>
              </p:cNvPr>
              <p:cNvGrpSpPr/>
              <p:nvPr/>
            </p:nvGrpSpPr>
            <p:grpSpPr>
              <a:xfrm>
                <a:off x="473169" y="27737924"/>
                <a:ext cx="4967551" cy="969264"/>
                <a:chOff x="305282" y="13090898"/>
                <a:chExt cx="10607507" cy="978946"/>
              </a:xfrm>
            </p:grpSpPr>
            <p:sp>
              <p:nvSpPr>
                <p:cNvPr id="75" name="Rectangle: Rounded Corners 74">
                  <a:extLst>
                    <a:ext uri="{FF2B5EF4-FFF2-40B4-BE49-F238E27FC236}">
                      <a16:creationId xmlns:a16="http://schemas.microsoft.com/office/drawing/2014/main" id="{3BFD85FB-37B6-463D-BFDD-3105F6371C07}"/>
                    </a:ext>
                  </a:extLst>
                </p:cNvPr>
                <p:cNvSpPr/>
                <p:nvPr/>
              </p:nvSpPr>
              <p:spPr bwMode="auto">
                <a:xfrm>
                  <a:off x="381717" y="13090898"/>
                  <a:ext cx="10531072" cy="978946"/>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76" name="TextBox 75">
                  <a:extLst>
                    <a:ext uri="{FF2B5EF4-FFF2-40B4-BE49-F238E27FC236}">
                      <a16:creationId xmlns:a16="http://schemas.microsoft.com/office/drawing/2014/main" id="{6105D6B3-4EDE-4B3B-A215-F56C498C133D}"/>
                    </a:ext>
                  </a:extLst>
                </p:cNvPr>
                <p:cNvSpPr txBox="1"/>
                <p:nvPr/>
              </p:nvSpPr>
              <p:spPr>
                <a:xfrm>
                  <a:off x="305282" y="13264311"/>
                  <a:ext cx="10429999" cy="74202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5900" b="0" dirty="0">
                      <a:latin typeface="Monserrat"/>
                      <a:cs typeface="Times New Roman"/>
                    </a:rPr>
                    <a:t>LinkedIn</a:t>
                  </a:r>
                </a:p>
              </p:txBody>
            </p:sp>
          </p:grpSp>
        </p:grpSp>
        <p:pic>
          <p:nvPicPr>
            <p:cNvPr id="112" name="Picture 111" descr="Qr code&#10;&#10;Description automatically generated">
              <a:extLst>
                <a:ext uri="{FF2B5EF4-FFF2-40B4-BE49-F238E27FC236}">
                  <a16:creationId xmlns:a16="http://schemas.microsoft.com/office/drawing/2014/main" id="{1EC19D6A-57E5-4A27-90BF-C312164354EF}"/>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6910357" y="29881354"/>
              <a:ext cx="2514600" cy="2514599"/>
            </a:xfrm>
            <a:prstGeom prst="rect">
              <a:avLst/>
            </a:prstGeom>
          </p:spPr>
        </p:pic>
      </p:grpSp>
      <p:cxnSp>
        <p:nvCxnSpPr>
          <p:cNvPr id="63" name="Straight Connector 62">
            <a:extLst>
              <a:ext uri="{FF2B5EF4-FFF2-40B4-BE49-F238E27FC236}">
                <a16:creationId xmlns:a16="http://schemas.microsoft.com/office/drawing/2014/main" id="{E2988D63-F54E-47B9-8C12-60F3C7853EBC}"/>
              </a:ext>
            </a:extLst>
          </p:cNvPr>
          <p:cNvCxnSpPr/>
          <p:nvPr/>
        </p:nvCxnSpPr>
        <p:spPr bwMode="auto">
          <a:xfrm>
            <a:off x="490966" y="3179776"/>
            <a:ext cx="17462986" cy="0"/>
          </a:xfrm>
          <a:prstGeom prst="line">
            <a:avLst/>
          </a:prstGeom>
          <a:noFill/>
          <a:ln w="9525" cap="flat" cmpd="sng" algn="ctr">
            <a:noFill/>
            <a:prstDash val="solid"/>
            <a:round/>
            <a:headEnd type="none" w="med" len="med"/>
            <a:tailEnd type="none" w="med" len="med"/>
          </a:ln>
          <a:effectLst/>
        </p:spPr>
      </p:cxnSp>
      <p:sp>
        <p:nvSpPr>
          <p:cNvPr id="123" name="TextBox 122">
            <a:extLst>
              <a:ext uri="{FF2B5EF4-FFF2-40B4-BE49-F238E27FC236}">
                <a16:creationId xmlns:a16="http://schemas.microsoft.com/office/drawing/2014/main" id="{92963EF1-D403-402D-9930-54293E184D6D}"/>
              </a:ext>
            </a:extLst>
          </p:cNvPr>
          <p:cNvSpPr txBox="1"/>
          <p:nvPr/>
        </p:nvSpPr>
        <p:spPr>
          <a:xfrm>
            <a:off x="329265" y="4399809"/>
            <a:ext cx="8471835" cy="3992183"/>
          </a:xfrm>
          <a:prstGeom prst="rect">
            <a:avLst/>
          </a:prstGeom>
          <a:noFill/>
          <a:ln>
            <a:noFill/>
          </a:ln>
        </p:spPr>
        <p:txBody>
          <a:bodyPr wrap="square" rtlCol="0">
            <a:spAutoFit/>
          </a:bodyPr>
          <a:lstStyle/>
          <a:p>
            <a:pPr algn="just"/>
            <a:r>
              <a:rPr lang="en-US" sz="2400" b="0" dirty="0">
                <a:latin typeface="Monserrat"/>
                <a:cs typeface="Times New Roman" panose="02020603050405020304" pitchFamily="18" charset="0"/>
              </a:rPr>
              <a:t>The goal of this research is to use the CollegeScorecard dataset to determine which post-secondary schools and states are helping low-income students succeed. This success is measured by the institution’s student graduation rate, loan default rate two years after graduation, dropout rate, and the typical amount of debt acquired by an independent student or a dependent student with their parent as they exit the institution, either by graduating or dropping out. The proportion of students still trying to finish their degree 8 years after their first enrollment is 0.4%, I am one of those 0.4%. I had to learn the implications of the dependency status the hard way. I had to find a way to attend school, even when I was homeless, had medical issues, and could not afford food. I had to learn financial and life lessons that are usually taught by the family. </a:t>
            </a:r>
          </a:p>
          <a:p>
            <a:pPr algn="just"/>
            <a:endParaRPr lang="en-US" sz="2900" dirty="0">
              <a:latin typeface="Monserrat"/>
              <a:cs typeface="Times New Roman" panose="02020603050405020304" pitchFamily="18" charset="0"/>
            </a:endParaRPr>
          </a:p>
        </p:txBody>
      </p:sp>
      <p:sp>
        <p:nvSpPr>
          <p:cNvPr id="124" name="TextBox 123">
            <a:extLst>
              <a:ext uri="{FF2B5EF4-FFF2-40B4-BE49-F238E27FC236}">
                <a16:creationId xmlns:a16="http://schemas.microsoft.com/office/drawing/2014/main" id="{2F4F4340-4B79-4AFB-A99B-65FC266F8601}"/>
              </a:ext>
            </a:extLst>
          </p:cNvPr>
          <p:cNvSpPr txBox="1"/>
          <p:nvPr/>
        </p:nvSpPr>
        <p:spPr>
          <a:xfrm>
            <a:off x="9064708" y="4412349"/>
            <a:ext cx="8190906" cy="4505401"/>
          </a:xfrm>
          <a:prstGeom prst="rect">
            <a:avLst/>
          </a:prstGeom>
          <a:noFill/>
          <a:ln>
            <a:noFill/>
          </a:ln>
        </p:spPr>
        <p:txBody>
          <a:bodyPr wrap="square" rtlCol="0">
            <a:spAutoFit/>
          </a:bodyPr>
          <a:lstStyle/>
          <a:p>
            <a:pPr algn="just"/>
            <a:r>
              <a:rPr lang="en-US" sz="2400" b="0" dirty="0">
                <a:latin typeface="Monserrat"/>
                <a:cs typeface="Times New Roman" panose="02020603050405020304" pitchFamily="18" charset="0"/>
              </a:rPr>
              <a:t>I propose that an educational institution provide mandatory training on the implications of dependent and independent status, as to whether the student will receive any of the parental loans that are taken out in their behalf. In addition, 4-year institutions, which have the majority of their student populations receiving a Pell grant, have lower graduation rates and higher dropout rates, resulting in higher loan default rates 2 years after the student leaves the institution. Educational institutions need to take their stewardship of Pell grant recipients seriously by providing coaching that will help them with academic success—skills that a high-income family generally provide for their children. By meeting the needs of Pell grant recipients, they will better meet the needs of all students at their institutions.</a:t>
            </a:r>
          </a:p>
          <a:p>
            <a:pPr marL="171450" indent="-171450" algn="just">
              <a:buFont typeface="Arial" panose="020B0604020202020204" pitchFamily="34" charset="0"/>
              <a:buChar char="•"/>
            </a:pPr>
            <a:endParaRPr lang="en-US" sz="2900" b="1" u="sng" dirty="0">
              <a:latin typeface="Monserrat"/>
              <a:cs typeface="Times New Roman" panose="02020603050405020304" pitchFamily="18" charset="0"/>
            </a:endParaRPr>
          </a:p>
          <a:p>
            <a:pPr marL="171450" indent="-171450" algn="just">
              <a:buFont typeface="Arial" panose="020B0604020202020204" pitchFamily="34" charset="0"/>
              <a:buChar char="•"/>
            </a:pPr>
            <a:endParaRPr lang="en-US" sz="2900" dirty="0">
              <a:latin typeface="Monserrat"/>
              <a:cs typeface="Times New Roman" panose="02020603050405020304" pitchFamily="18" charset="0"/>
            </a:endParaRPr>
          </a:p>
        </p:txBody>
      </p:sp>
      <p:sp>
        <p:nvSpPr>
          <p:cNvPr id="105" name="TextBox 104">
            <a:extLst>
              <a:ext uri="{FF2B5EF4-FFF2-40B4-BE49-F238E27FC236}">
                <a16:creationId xmlns:a16="http://schemas.microsoft.com/office/drawing/2014/main" id="{8C4A9C2F-3D1C-4F43-BD28-FBF92A4C4DA4}"/>
              </a:ext>
            </a:extLst>
          </p:cNvPr>
          <p:cNvSpPr txBox="1"/>
          <p:nvPr/>
        </p:nvSpPr>
        <p:spPr>
          <a:xfrm>
            <a:off x="339845" y="7901406"/>
            <a:ext cx="17255371" cy="7307321"/>
          </a:xfrm>
          <a:prstGeom prst="rect">
            <a:avLst/>
          </a:prstGeom>
          <a:noFill/>
        </p:spPr>
        <p:txBody>
          <a:bodyPr wrap="square" rtlCol="0" anchor="t">
            <a:spAutoFit/>
          </a:bodyPr>
          <a:lstStyle/>
          <a:p>
            <a:pPr algn="l">
              <a:lnSpc>
                <a:spcPct val="70000"/>
              </a:lnSpc>
              <a:spcBef>
                <a:spcPts val="100"/>
              </a:spcBef>
            </a:pPr>
            <a:r>
              <a:rPr lang="en-US" sz="2400" b="0" dirty="0">
                <a:latin typeface="Monserrat"/>
                <a:cs typeface="Times New Roman"/>
              </a:rPr>
              <a:t>The CollegeScorecard dataset includes measurements of the following parameters for 6,654 post-secondary institutions:</a:t>
            </a:r>
          </a:p>
          <a:p>
            <a:pPr algn="l">
              <a:lnSpc>
                <a:spcPct val="70000"/>
              </a:lnSpc>
              <a:spcBef>
                <a:spcPts val="100"/>
              </a:spcBef>
            </a:pPr>
            <a:endParaRPr lang="en-US" sz="1200" b="0" dirty="0">
              <a:latin typeface="Monserrat"/>
              <a:cs typeface="Times New Roman"/>
            </a:endParaRPr>
          </a:p>
          <a:p>
            <a:pPr marL="471488" lvl="1" indent="-309563" algn="l">
              <a:lnSpc>
                <a:spcPct val="70000"/>
              </a:lnSpc>
              <a:spcBef>
                <a:spcPts val="100"/>
              </a:spcBef>
              <a:buFont typeface="Wingdings"/>
              <a:buChar char="§"/>
            </a:pPr>
            <a:r>
              <a:rPr lang="en-US" sz="2400" b="0" u="sng" dirty="0">
                <a:latin typeface="Monserrat"/>
                <a:cs typeface="Times New Roman"/>
              </a:rPr>
              <a:t>INSTNM</a:t>
            </a:r>
            <a:r>
              <a:rPr lang="en-US" sz="2400" b="0" dirty="0">
                <a:latin typeface="Monserrat"/>
                <a:cs typeface="Times New Roman"/>
              </a:rPr>
              <a:t>: The name of the school.</a:t>
            </a:r>
          </a:p>
          <a:p>
            <a:pPr marL="471488" lvl="1" indent="-309563" algn="l">
              <a:lnSpc>
                <a:spcPct val="70000"/>
              </a:lnSpc>
              <a:spcBef>
                <a:spcPts val="100"/>
              </a:spcBef>
              <a:buFont typeface="Wingdings"/>
              <a:buChar char="§"/>
            </a:pPr>
            <a:r>
              <a:rPr lang="en-US" sz="2400" b="0" u="sng" dirty="0">
                <a:latin typeface="Monserrat"/>
                <a:cs typeface="Times New Roman"/>
              </a:rPr>
              <a:t>STABBR</a:t>
            </a:r>
            <a:r>
              <a:rPr lang="en-US" sz="2400" b="0" dirty="0">
                <a:latin typeface="Monserrat"/>
                <a:cs typeface="Times New Roman"/>
              </a:rPr>
              <a:t>: The state abbreviation.</a:t>
            </a:r>
          </a:p>
          <a:p>
            <a:pPr marL="471488" lvl="1" indent="-309563" algn="l">
              <a:lnSpc>
                <a:spcPct val="70000"/>
              </a:lnSpc>
              <a:spcBef>
                <a:spcPts val="100"/>
              </a:spcBef>
              <a:buFont typeface="Wingdings"/>
              <a:buChar char="§"/>
            </a:pPr>
            <a:r>
              <a:rPr lang="en-US" sz="2400" b="0" u="sng" dirty="0">
                <a:latin typeface="Monserrat"/>
                <a:cs typeface="Times New Roman"/>
              </a:rPr>
              <a:t>LATITUDE &amp; LONGITUDE</a:t>
            </a:r>
            <a:r>
              <a:rPr lang="en-US" sz="2400" b="0" dirty="0">
                <a:latin typeface="Monserrat"/>
                <a:cs typeface="Times New Roman"/>
              </a:rPr>
              <a:t>: The latitude and longitude of the school.</a:t>
            </a:r>
          </a:p>
          <a:p>
            <a:pPr marL="471488" lvl="1" indent="-309563" algn="l">
              <a:lnSpc>
                <a:spcPct val="70000"/>
              </a:lnSpc>
              <a:spcBef>
                <a:spcPts val="100"/>
              </a:spcBef>
              <a:buFont typeface="Wingdings"/>
              <a:buChar char="§"/>
            </a:pPr>
            <a:r>
              <a:rPr lang="en-US" sz="2400" b="0" u="sng" dirty="0">
                <a:latin typeface="Monserrat"/>
                <a:cs typeface="Times New Roman"/>
              </a:rPr>
              <a:t>PCTPELL</a:t>
            </a:r>
            <a:r>
              <a:rPr lang="en-US" sz="2400" b="0" dirty="0">
                <a:latin typeface="Monserrat"/>
                <a:cs typeface="Times New Roman"/>
              </a:rPr>
              <a:t>: The percent of the student's population that receive a Pell grant.</a:t>
            </a:r>
          </a:p>
          <a:p>
            <a:pPr marL="471488" lvl="1" indent="-309563" algn="l">
              <a:lnSpc>
                <a:spcPct val="70000"/>
              </a:lnSpc>
              <a:spcBef>
                <a:spcPts val="100"/>
              </a:spcBef>
              <a:buFont typeface="Wingdings"/>
              <a:buChar char="§"/>
            </a:pPr>
            <a:r>
              <a:rPr lang="en-US" sz="2400" b="0" u="sng" dirty="0">
                <a:latin typeface="Monserrat"/>
                <a:cs typeface="Times New Roman"/>
              </a:rPr>
              <a:t>ICLEVEL</a:t>
            </a:r>
            <a:r>
              <a:rPr lang="en-US" sz="2400" b="0" dirty="0">
                <a:latin typeface="Monserrat"/>
                <a:cs typeface="Times New Roman"/>
              </a:rPr>
              <a:t>: The institutional class level (either 2-year or 4-year institution).</a:t>
            </a:r>
          </a:p>
          <a:p>
            <a:pPr marL="471488" lvl="1" indent="-309563" algn="l">
              <a:lnSpc>
                <a:spcPct val="70000"/>
              </a:lnSpc>
              <a:spcBef>
                <a:spcPts val="100"/>
              </a:spcBef>
              <a:buFont typeface="Wingdings"/>
              <a:buChar char="§"/>
            </a:pPr>
            <a:r>
              <a:rPr lang="en-US" sz="2400" b="0" u="sng" dirty="0">
                <a:latin typeface="Monserrat"/>
                <a:cs typeface="Times New Roman"/>
              </a:rPr>
              <a:t>CONTROL</a:t>
            </a:r>
            <a:r>
              <a:rPr lang="en-US" sz="2400" b="0" dirty="0">
                <a:latin typeface="Monserrat"/>
                <a:cs typeface="Times New Roman"/>
              </a:rPr>
              <a:t>: Whether the control of the institution is public or private.</a:t>
            </a:r>
          </a:p>
          <a:p>
            <a:pPr marL="471488" lvl="1" indent="-309563" algn="l">
              <a:lnSpc>
                <a:spcPct val="70000"/>
              </a:lnSpc>
              <a:spcBef>
                <a:spcPts val="100"/>
              </a:spcBef>
              <a:buFont typeface="Wingdings"/>
              <a:buChar char="§"/>
            </a:pPr>
            <a:r>
              <a:rPr lang="en-US" sz="2400" b="0" u="sng" dirty="0">
                <a:latin typeface="Monserrat"/>
                <a:cs typeface="Times New Roman"/>
              </a:rPr>
              <a:t>OMENRUP_ALL</a:t>
            </a:r>
            <a:r>
              <a:rPr lang="en-US" sz="2400" b="0" dirty="0">
                <a:latin typeface="Monserrat"/>
                <a:cs typeface="Times New Roman"/>
              </a:rPr>
              <a:t>: The 8-year outcome status measured as the proportion of students that </a:t>
            </a:r>
            <a:r>
              <a:rPr lang="en-US" sz="2400" dirty="0">
                <a:latin typeface="Monserrat"/>
                <a:cs typeface="Times New Roman"/>
              </a:rPr>
              <a:t>did not</a:t>
            </a:r>
            <a:r>
              <a:rPr lang="en-US" sz="2400" b="0" dirty="0">
                <a:latin typeface="Monserrat"/>
                <a:cs typeface="Times New Roman"/>
              </a:rPr>
              <a:t> receive an award (either a training certificate, associate, bachelor, or graduate degree) within 8 years of entry and their status is unknown.</a:t>
            </a:r>
          </a:p>
          <a:p>
            <a:pPr marL="471488" lvl="1" indent="-309563" algn="l">
              <a:lnSpc>
                <a:spcPct val="70000"/>
              </a:lnSpc>
              <a:spcBef>
                <a:spcPts val="100"/>
              </a:spcBef>
              <a:buFont typeface="Wingdings"/>
              <a:buChar char="§"/>
            </a:pPr>
            <a:r>
              <a:rPr lang="en-US" sz="2400" b="0" u="sng" dirty="0">
                <a:latin typeface="Monserrat"/>
                <a:cs typeface="Times New Roman"/>
              </a:rPr>
              <a:t>OMAWDP8_ALL</a:t>
            </a:r>
            <a:r>
              <a:rPr lang="en-US" sz="2400" b="0" dirty="0">
                <a:latin typeface="Monserrat"/>
                <a:cs typeface="Times New Roman"/>
              </a:rPr>
              <a:t>: The 8-year outcome status measured as the proportion of students that </a:t>
            </a:r>
            <a:r>
              <a:rPr lang="en-US" sz="2400" dirty="0">
                <a:latin typeface="Monserrat"/>
                <a:cs typeface="Times New Roman"/>
              </a:rPr>
              <a:t>did</a:t>
            </a:r>
            <a:r>
              <a:rPr lang="en-US" sz="2400" b="0" dirty="0">
                <a:latin typeface="Monserrat"/>
                <a:cs typeface="Times New Roman"/>
              </a:rPr>
              <a:t> receive an award (either a training certificate, associate, bachelor, or graduate degree) within 8 years of entry.</a:t>
            </a:r>
          </a:p>
          <a:p>
            <a:pPr marL="471488" lvl="1" indent="-309563" algn="l">
              <a:lnSpc>
                <a:spcPct val="70000"/>
              </a:lnSpc>
              <a:spcBef>
                <a:spcPts val="100"/>
              </a:spcBef>
              <a:buFont typeface="Wingdings"/>
              <a:buChar char="§"/>
            </a:pPr>
            <a:r>
              <a:rPr lang="en-US" sz="2400" b="0" u="sng" dirty="0">
                <a:latin typeface="Monserrat"/>
                <a:cs typeface="Times New Roman"/>
              </a:rPr>
              <a:t>BBRR2_FED_UG_DFLT</a:t>
            </a:r>
            <a:r>
              <a:rPr lang="en-US" sz="2400" b="0" dirty="0">
                <a:latin typeface="Monserrat"/>
                <a:cs typeface="Times New Roman"/>
              </a:rPr>
              <a:t>: The Borrower-based Repayment Rate measured as the percentage of undergraduate federal student loan borrowers in default after 2 years. Loans need to be paid back as compared to a Pell grant, which does not. These loans are either government-subsidized (interest starts accruing after graduation) or unsubsidized (interest starts accruing at the time the loan is taken) loans.</a:t>
            </a:r>
          </a:p>
          <a:p>
            <a:pPr marL="471488" lvl="1" indent="-309563" algn="l">
              <a:lnSpc>
                <a:spcPct val="70000"/>
              </a:lnSpc>
              <a:spcBef>
                <a:spcPts val="100"/>
              </a:spcBef>
              <a:buFont typeface="Wingdings"/>
              <a:buChar char="§"/>
            </a:pPr>
            <a:r>
              <a:rPr lang="en-US" sz="2400" b="0" u="sng" dirty="0">
                <a:latin typeface="Monserrat"/>
                <a:cs typeface="Times New Roman"/>
              </a:rPr>
              <a:t>IND_DEBT_MDN</a:t>
            </a:r>
            <a:r>
              <a:rPr lang="en-US" sz="2400" b="0" dirty="0">
                <a:latin typeface="Monserrat"/>
                <a:cs typeface="Times New Roman"/>
              </a:rPr>
              <a:t>: The median amount of direct loans (government-subsidized and unsubsidized) an independent student receives while attending that university.</a:t>
            </a:r>
          </a:p>
          <a:p>
            <a:pPr marL="471488" lvl="1" indent="-309563" algn="l">
              <a:lnSpc>
                <a:spcPct val="70000"/>
              </a:lnSpc>
              <a:spcBef>
                <a:spcPts val="100"/>
              </a:spcBef>
              <a:buFont typeface="Wingdings"/>
              <a:buChar char="§"/>
            </a:pPr>
            <a:r>
              <a:rPr lang="en-US" sz="2400" b="0" u="sng" dirty="0">
                <a:latin typeface="Monserrat"/>
                <a:cs typeface="Times New Roman"/>
              </a:rPr>
              <a:t>DEP_DEBT_MDN</a:t>
            </a:r>
            <a:r>
              <a:rPr lang="en-US" sz="2400" b="0" dirty="0">
                <a:latin typeface="Monserrat"/>
                <a:cs typeface="Times New Roman"/>
              </a:rPr>
              <a:t>: The median amount of direct loans (government-subsidized and unsubsidized) a dependent student receives while attending that university.</a:t>
            </a:r>
          </a:p>
          <a:p>
            <a:pPr marL="471488" lvl="1" indent="-309563" algn="l">
              <a:lnSpc>
                <a:spcPct val="70000"/>
              </a:lnSpc>
              <a:spcBef>
                <a:spcPts val="100"/>
              </a:spcBef>
              <a:buFont typeface="Wingdings"/>
              <a:buChar char="§"/>
            </a:pPr>
            <a:r>
              <a:rPr lang="en-US" sz="2400" b="0" u="sng" dirty="0">
                <a:latin typeface="Monserrat"/>
                <a:cs typeface="Times New Roman"/>
              </a:rPr>
              <a:t>PLUS_DEBT_INST_MD</a:t>
            </a:r>
            <a:r>
              <a:rPr lang="en-US" sz="2400" b="0" dirty="0">
                <a:latin typeface="Monserrat"/>
                <a:cs typeface="Times New Roman"/>
              </a:rPr>
              <a:t>: The median Parent Loan for Undergraduate Students (PLUS) loan debt disbursed at the school for all students.</a:t>
            </a:r>
          </a:p>
          <a:p>
            <a:pPr marL="471488" lvl="1" indent="-309563" algn="l">
              <a:lnSpc>
                <a:spcPct val="70000"/>
              </a:lnSpc>
              <a:spcBef>
                <a:spcPts val="100"/>
              </a:spcBef>
              <a:buFont typeface="Wingdings"/>
              <a:buChar char="§"/>
            </a:pPr>
            <a:r>
              <a:rPr lang="en-US" sz="2400" b="0" u="sng" dirty="0">
                <a:latin typeface="Monserrat"/>
                <a:cs typeface="Times New Roman"/>
              </a:rPr>
              <a:t>PELLCAT</a:t>
            </a:r>
            <a:r>
              <a:rPr lang="en-US" sz="2400" b="0" dirty="0">
                <a:latin typeface="Monserrat"/>
                <a:cs typeface="Times New Roman"/>
              </a:rPr>
              <a:t>: Indicator for majority Pell institution, where a majority Pell institution has over 50% of their students receiving a Pell grant.</a:t>
            </a:r>
            <a:endParaRPr lang="en-US" sz="2400" b="0" u="sng" dirty="0">
              <a:latin typeface="Monserrat"/>
              <a:cs typeface="Times New Roman"/>
            </a:endParaRPr>
          </a:p>
          <a:p>
            <a:pPr marL="514350" indent="-514350" algn="l">
              <a:lnSpc>
                <a:spcPct val="70000"/>
              </a:lnSpc>
              <a:spcBef>
                <a:spcPts val="100"/>
              </a:spcBef>
              <a:buFont typeface="Wingdings"/>
              <a:buChar char="§"/>
            </a:pPr>
            <a:endParaRPr lang="en-US" sz="1200" b="0" dirty="0">
              <a:latin typeface="Monserrat"/>
              <a:cs typeface="Times New Roman"/>
            </a:endParaRPr>
          </a:p>
          <a:p>
            <a:pPr algn="l">
              <a:lnSpc>
                <a:spcPct val="70000"/>
              </a:lnSpc>
              <a:spcBef>
                <a:spcPts val="100"/>
              </a:spcBef>
            </a:pPr>
            <a:r>
              <a:rPr lang="en-US" sz="2400" b="0" dirty="0">
                <a:latin typeface="Monserrat"/>
                <a:cs typeface="Times New Roman"/>
              </a:rPr>
              <a:t>Combining the latitude and longitude in the CollegeScorecard dataset with the United States Census shapefiles, I created a United States map for my analysis of the relationship between the typical amount of debt an independent student receives and the typical amount of debt a dependent student with their parents' debt receives while attending school.</a:t>
            </a:r>
          </a:p>
          <a:p>
            <a:pPr algn="l">
              <a:lnSpc>
                <a:spcPct val="70000"/>
              </a:lnSpc>
              <a:spcBef>
                <a:spcPts val="100"/>
              </a:spcBef>
            </a:pPr>
            <a:endParaRPr lang="en-US" sz="2400" b="0" dirty="0">
              <a:latin typeface="Monserrat"/>
              <a:cs typeface="Times New Roman"/>
            </a:endParaRPr>
          </a:p>
        </p:txBody>
      </p:sp>
      <p:sp>
        <p:nvSpPr>
          <p:cNvPr id="126" name="TextBox 125">
            <a:extLst>
              <a:ext uri="{FF2B5EF4-FFF2-40B4-BE49-F238E27FC236}">
                <a16:creationId xmlns:a16="http://schemas.microsoft.com/office/drawing/2014/main" id="{CA919636-7EE8-4C0E-AAD2-6B445A1C0E71}"/>
              </a:ext>
            </a:extLst>
          </p:cNvPr>
          <p:cNvSpPr txBox="1"/>
          <p:nvPr/>
        </p:nvSpPr>
        <p:spPr>
          <a:xfrm>
            <a:off x="-8956652" y="6612789"/>
            <a:ext cx="7632087" cy="7598299"/>
          </a:xfrm>
          <a:prstGeom prst="rect">
            <a:avLst/>
          </a:prstGeom>
          <a:noFill/>
        </p:spPr>
        <p:txBody>
          <a:bodyPr wrap="square">
            <a:spAutoFit/>
          </a:bodyPr>
          <a:lstStyle/>
          <a:p>
            <a:pPr marL="171450" indent="-171450" algn="l">
              <a:lnSpc>
                <a:spcPct val="75000"/>
              </a:lnSpc>
              <a:buFont typeface="Arial" panose="020B0604020202020204" pitchFamily="34" charset="0"/>
              <a:buChar char="•"/>
            </a:pPr>
            <a:r>
              <a:rPr lang="en-US" sz="5400" b="0" dirty="0">
                <a:latin typeface="Monserrat"/>
                <a:cs typeface="Times New Roman" panose="02020603050405020304" pitchFamily="18" charset="0"/>
              </a:rPr>
              <a:t>Differences in the proportion of federal loan borrowers at majority vs minority Pell schools were tested. Confidence intervals on the difference in medians of the graduation rate, dropout rate, and loan default rate for majority and minority Pell schools were calculated.</a:t>
            </a:r>
            <a:endParaRPr lang="en-US" sz="5400" u="sng" dirty="0">
              <a:latin typeface="Monserrat"/>
              <a:cs typeface="Times New Roman" panose="02020603050405020304" pitchFamily="18" charset="0"/>
            </a:endParaRPr>
          </a:p>
        </p:txBody>
      </p:sp>
      <p:grpSp>
        <p:nvGrpSpPr>
          <p:cNvPr id="25" name="Group 24">
            <a:extLst>
              <a:ext uri="{FF2B5EF4-FFF2-40B4-BE49-F238E27FC236}">
                <a16:creationId xmlns:a16="http://schemas.microsoft.com/office/drawing/2014/main" id="{13B4E526-8C8D-4774-97ED-2DE5706C8A6F}"/>
              </a:ext>
            </a:extLst>
          </p:cNvPr>
          <p:cNvGrpSpPr/>
          <p:nvPr/>
        </p:nvGrpSpPr>
        <p:grpSpPr>
          <a:xfrm>
            <a:off x="32736675" y="15492974"/>
            <a:ext cx="10710027" cy="17154558"/>
            <a:chOff x="32736675" y="15492974"/>
            <a:chExt cx="10710027" cy="17154558"/>
          </a:xfrm>
        </p:grpSpPr>
        <p:grpSp>
          <p:nvGrpSpPr>
            <p:cNvPr id="45" name="Group 44">
              <a:extLst>
                <a:ext uri="{FF2B5EF4-FFF2-40B4-BE49-F238E27FC236}">
                  <a16:creationId xmlns:a16="http://schemas.microsoft.com/office/drawing/2014/main" id="{3D9FFDBF-906C-4555-897B-F04916F99085}"/>
                </a:ext>
              </a:extLst>
            </p:cNvPr>
            <p:cNvGrpSpPr/>
            <p:nvPr/>
          </p:nvGrpSpPr>
          <p:grpSpPr>
            <a:xfrm>
              <a:off x="32736675" y="15492974"/>
              <a:ext cx="10710027" cy="17042999"/>
              <a:chOff x="32736675" y="14614764"/>
              <a:chExt cx="10710027" cy="17042999"/>
            </a:xfrm>
          </p:grpSpPr>
          <p:grpSp>
            <p:nvGrpSpPr>
              <p:cNvPr id="21" name="Group 20">
                <a:extLst>
                  <a:ext uri="{FF2B5EF4-FFF2-40B4-BE49-F238E27FC236}">
                    <a16:creationId xmlns:a16="http://schemas.microsoft.com/office/drawing/2014/main" id="{8CF3D083-3A3A-4613-9D65-A221452B6829}"/>
                  </a:ext>
                </a:extLst>
              </p:cNvPr>
              <p:cNvGrpSpPr/>
              <p:nvPr/>
            </p:nvGrpSpPr>
            <p:grpSpPr>
              <a:xfrm>
                <a:off x="32736675" y="14614764"/>
                <a:ext cx="10710027" cy="11099888"/>
                <a:chOff x="11012840" y="20577069"/>
                <a:chExt cx="10068033" cy="10554964"/>
              </a:xfrm>
            </p:grpSpPr>
            <p:pic>
              <p:nvPicPr>
                <p:cNvPr id="2" name="Picture 1">
                  <a:extLst>
                    <a:ext uri="{FF2B5EF4-FFF2-40B4-BE49-F238E27FC236}">
                      <a16:creationId xmlns:a16="http://schemas.microsoft.com/office/drawing/2014/main" id="{401B52E9-8515-44F2-8893-97AB202BA691}"/>
                    </a:ext>
                  </a:extLst>
                </p:cNvPr>
                <p:cNvPicPr>
                  <a:picLocks noChangeAspect="1"/>
                </p:cNvPicPr>
                <p:nvPr/>
              </p:nvPicPr>
              <p:blipFill>
                <a:blip r:embed="rId12"/>
                <a:stretch>
                  <a:fillRect/>
                </a:stretch>
              </p:blipFill>
              <p:spPr>
                <a:xfrm>
                  <a:off x="11386080" y="20923521"/>
                  <a:ext cx="9144000" cy="4656830"/>
                </a:xfrm>
                <a:prstGeom prst="rect">
                  <a:avLst/>
                </a:prstGeom>
              </p:spPr>
            </p:pic>
            <p:sp>
              <p:nvSpPr>
                <p:cNvPr id="53" name="Rectangle: Rounded Corners 52">
                  <a:extLst>
                    <a:ext uri="{FF2B5EF4-FFF2-40B4-BE49-F238E27FC236}">
                      <a16:creationId xmlns:a16="http://schemas.microsoft.com/office/drawing/2014/main" id="{9D21D45A-CDE7-40D3-AA8E-FF61E39C07B1}"/>
                    </a:ext>
                  </a:extLst>
                </p:cNvPr>
                <p:cNvSpPr/>
                <p:nvPr/>
              </p:nvSpPr>
              <p:spPr bwMode="auto">
                <a:xfrm>
                  <a:off x="11211911" y="20577069"/>
                  <a:ext cx="9661767" cy="4956205"/>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58" name="TextBox 57">
                  <a:extLst>
                    <a:ext uri="{FF2B5EF4-FFF2-40B4-BE49-F238E27FC236}">
                      <a16:creationId xmlns:a16="http://schemas.microsoft.com/office/drawing/2014/main" id="{455A68B2-2F89-4C2A-B59F-F96CEC27E62A}"/>
                    </a:ext>
                  </a:extLst>
                </p:cNvPr>
                <p:cNvSpPr txBox="1"/>
                <p:nvPr/>
              </p:nvSpPr>
              <p:spPr>
                <a:xfrm>
                  <a:off x="12510030" y="20683978"/>
                  <a:ext cx="6896100" cy="388089"/>
                </a:xfrm>
                <a:prstGeom prst="rect">
                  <a:avLst/>
                </a:prstGeom>
                <a:noFill/>
              </p:spPr>
              <p:txBody>
                <a:bodyPr wrap="square" rtlCol="0">
                  <a:spAutoFit/>
                </a:bodyPr>
                <a:lstStyle/>
                <a:p>
                  <a:r>
                    <a:rPr lang="en-US" sz="2900" b="0" dirty="0">
                      <a:latin typeface="Monserrat"/>
                    </a:rPr>
                    <a:t>Figure 3: Student Dropout Rate</a:t>
                  </a:r>
                </a:p>
              </p:txBody>
            </p:sp>
            <p:pic>
              <p:nvPicPr>
                <p:cNvPr id="9" name="Picture 8">
                  <a:extLst>
                    <a:ext uri="{FF2B5EF4-FFF2-40B4-BE49-F238E27FC236}">
                      <a16:creationId xmlns:a16="http://schemas.microsoft.com/office/drawing/2014/main" id="{B42409BB-F5F6-4933-88A7-5C10BB720275}"/>
                    </a:ext>
                  </a:extLst>
                </p:cNvPr>
                <p:cNvPicPr>
                  <a:picLocks noChangeAspect="1"/>
                </p:cNvPicPr>
                <p:nvPr/>
              </p:nvPicPr>
              <p:blipFill>
                <a:blip r:embed="rId13"/>
                <a:stretch>
                  <a:fillRect/>
                </a:stretch>
              </p:blipFill>
              <p:spPr>
                <a:xfrm>
                  <a:off x="11430693" y="26441435"/>
                  <a:ext cx="9144000" cy="4478850"/>
                </a:xfrm>
                <a:prstGeom prst="rect">
                  <a:avLst/>
                </a:prstGeom>
              </p:spPr>
            </p:pic>
            <p:sp>
              <p:nvSpPr>
                <p:cNvPr id="60" name="TextBox 59">
                  <a:extLst>
                    <a:ext uri="{FF2B5EF4-FFF2-40B4-BE49-F238E27FC236}">
                      <a16:creationId xmlns:a16="http://schemas.microsoft.com/office/drawing/2014/main" id="{A7CE3FD2-78AB-4DC3-BC8A-14961B92D159}"/>
                    </a:ext>
                  </a:extLst>
                </p:cNvPr>
                <p:cNvSpPr txBox="1"/>
                <p:nvPr/>
              </p:nvSpPr>
              <p:spPr>
                <a:xfrm>
                  <a:off x="11012840" y="26081353"/>
                  <a:ext cx="10068033" cy="388089"/>
                </a:xfrm>
                <a:prstGeom prst="rect">
                  <a:avLst/>
                </a:prstGeom>
                <a:noFill/>
              </p:spPr>
              <p:txBody>
                <a:bodyPr wrap="square" rtlCol="0">
                  <a:spAutoFit/>
                </a:bodyPr>
                <a:lstStyle/>
                <a:p>
                  <a:r>
                    <a:rPr lang="en-US" sz="2900" b="0" dirty="0">
                      <a:latin typeface="Monserrat"/>
                    </a:rPr>
                    <a:t>Figure 4: Graduation Rate Stratified for 2-year and 4-year Institutions</a:t>
                  </a:r>
                </a:p>
              </p:txBody>
            </p:sp>
            <p:sp>
              <p:nvSpPr>
                <p:cNvPr id="64" name="Rectangle: Rounded Corners 63">
                  <a:extLst>
                    <a:ext uri="{FF2B5EF4-FFF2-40B4-BE49-F238E27FC236}">
                      <a16:creationId xmlns:a16="http://schemas.microsoft.com/office/drawing/2014/main" id="{6BB5D970-9272-4BBF-AFB5-412943508DEA}"/>
                    </a:ext>
                  </a:extLst>
                </p:cNvPr>
                <p:cNvSpPr/>
                <p:nvPr/>
              </p:nvSpPr>
              <p:spPr bwMode="auto">
                <a:xfrm>
                  <a:off x="11211911" y="25919953"/>
                  <a:ext cx="9652523" cy="5212080"/>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grpSp>
          <p:grpSp>
            <p:nvGrpSpPr>
              <p:cNvPr id="22" name="Group 21">
                <a:extLst>
                  <a:ext uri="{FF2B5EF4-FFF2-40B4-BE49-F238E27FC236}">
                    <a16:creationId xmlns:a16="http://schemas.microsoft.com/office/drawing/2014/main" id="{EDC72B1A-4B5E-4109-988B-9EDC5AD52C6E}"/>
                  </a:ext>
                </a:extLst>
              </p:cNvPr>
              <p:cNvGrpSpPr/>
              <p:nvPr/>
            </p:nvGrpSpPr>
            <p:grpSpPr>
              <a:xfrm>
                <a:off x="32948437" y="26171363"/>
                <a:ext cx="10270117" cy="5486400"/>
                <a:chOff x="22292634" y="13871333"/>
                <a:chExt cx="10270117" cy="5486400"/>
              </a:xfrm>
            </p:grpSpPr>
            <p:sp>
              <p:nvSpPr>
                <p:cNvPr id="8" name="TextBox 7">
                  <a:extLst>
                    <a:ext uri="{FF2B5EF4-FFF2-40B4-BE49-F238E27FC236}">
                      <a16:creationId xmlns:a16="http://schemas.microsoft.com/office/drawing/2014/main" id="{2F761736-B45C-4953-B438-46D2C8B3C759}"/>
                    </a:ext>
                  </a:extLst>
                </p:cNvPr>
                <p:cNvSpPr txBox="1"/>
                <p:nvPr/>
              </p:nvSpPr>
              <p:spPr>
                <a:xfrm>
                  <a:off x="23172919" y="13967920"/>
                  <a:ext cx="9210472" cy="698204"/>
                </a:xfrm>
                <a:prstGeom prst="rect">
                  <a:avLst/>
                </a:prstGeom>
                <a:noFill/>
              </p:spPr>
              <p:txBody>
                <a:bodyPr wrap="square" rtlCol="0">
                  <a:spAutoFit/>
                </a:bodyPr>
                <a:lstStyle/>
                <a:p>
                  <a:r>
                    <a:rPr lang="en-US" sz="2900" b="0" dirty="0">
                      <a:latin typeface="Monserrat"/>
                    </a:rPr>
                    <a:t>Figure 7: Median Loan Default Rate stratified for 2-year and 4-year Institutions</a:t>
                  </a:r>
                </a:p>
              </p:txBody>
            </p:sp>
            <p:sp>
              <p:nvSpPr>
                <p:cNvPr id="66" name="Rectangle: Rounded Corners 65">
                  <a:extLst>
                    <a:ext uri="{FF2B5EF4-FFF2-40B4-BE49-F238E27FC236}">
                      <a16:creationId xmlns:a16="http://schemas.microsoft.com/office/drawing/2014/main" id="{3BED0C97-9617-43DE-9B4B-9B4337409AB2}"/>
                    </a:ext>
                  </a:extLst>
                </p:cNvPr>
                <p:cNvSpPr/>
                <p:nvPr/>
              </p:nvSpPr>
              <p:spPr bwMode="auto">
                <a:xfrm>
                  <a:off x="22292634" y="13871333"/>
                  <a:ext cx="10270117" cy="5486400"/>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dirty="0">
                    <a:ln>
                      <a:noFill/>
                    </a:ln>
                    <a:solidFill>
                      <a:schemeClr val="tx1"/>
                    </a:solidFill>
                    <a:effectLst/>
                    <a:latin typeface="Times New Roman" pitchFamily="18" charset="0"/>
                  </a:endParaRPr>
                </a:p>
              </p:txBody>
            </p:sp>
          </p:grpSp>
        </p:grpSp>
        <p:pic>
          <p:nvPicPr>
            <p:cNvPr id="15" name="Picture 14">
              <a:extLst>
                <a:ext uri="{FF2B5EF4-FFF2-40B4-BE49-F238E27FC236}">
                  <a16:creationId xmlns:a16="http://schemas.microsoft.com/office/drawing/2014/main" id="{99072D32-4AD5-416A-A6C8-9DF3792E5C77}"/>
                </a:ext>
              </a:extLst>
            </p:cNvPr>
            <p:cNvPicPr>
              <a:picLocks noChangeAspect="1"/>
            </p:cNvPicPr>
            <p:nvPr/>
          </p:nvPicPr>
          <p:blipFill>
            <a:blip r:embed="rId14"/>
            <a:stretch>
              <a:fillRect/>
            </a:stretch>
          </p:blipFill>
          <p:spPr>
            <a:xfrm>
              <a:off x="33218182" y="27844364"/>
              <a:ext cx="9821012" cy="4803168"/>
            </a:xfrm>
            <a:prstGeom prst="rect">
              <a:avLst/>
            </a:prstGeom>
          </p:spPr>
        </p:pic>
      </p:grpSp>
      <p:sp>
        <p:nvSpPr>
          <p:cNvPr id="132" name="TextBox 131">
            <a:extLst>
              <a:ext uri="{FF2B5EF4-FFF2-40B4-BE49-F238E27FC236}">
                <a16:creationId xmlns:a16="http://schemas.microsoft.com/office/drawing/2014/main" id="{DA37DDD4-3442-47E3-8715-7710957215BE}"/>
              </a:ext>
            </a:extLst>
          </p:cNvPr>
          <p:cNvSpPr txBox="1"/>
          <p:nvPr/>
        </p:nvSpPr>
        <p:spPr>
          <a:xfrm>
            <a:off x="529169086" y="1073306362"/>
            <a:ext cx="1078890400" cy="659732"/>
          </a:xfrm>
          <a:prstGeom prst="rect">
            <a:avLst/>
          </a:prstGeom>
          <a:noFill/>
        </p:spPr>
        <p:txBody>
          <a:bodyPr wrap="square">
            <a:spAutoFit/>
          </a:bodyPr>
          <a:lstStyle/>
          <a:p>
            <a:r>
              <a:rPr lang="en-US" dirty="0"/>
              <a:t>In addition, 2-year minority Pell institutions are less variable than the majority Pell institutions. Thus, 2-year minority Pell institutions have consistently higher dropout rates compared to majority Pell institutions. </a:t>
            </a:r>
          </a:p>
        </p:txBody>
      </p:sp>
      <p:sp>
        <p:nvSpPr>
          <p:cNvPr id="133" name="TextBox 132">
            <a:extLst>
              <a:ext uri="{FF2B5EF4-FFF2-40B4-BE49-F238E27FC236}">
                <a16:creationId xmlns:a16="http://schemas.microsoft.com/office/drawing/2014/main" id="{916408EB-367A-467E-854D-967DE325DB25}"/>
              </a:ext>
            </a:extLst>
          </p:cNvPr>
          <p:cNvSpPr txBox="1"/>
          <p:nvPr/>
        </p:nvSpPr>
        <p:spPr>
          <a:xfrm>
            <a:off x="27336750" y="4266406"/>
            <a:ext cx="16139655" cy="10630282"/>
          </a:xfrm>
          <a:prstGeom prst="rect">
            <a:avLst/>
          </a:prstGeom>
          <a:noFill/>
          <a:ln>
            <a:noFill/>
          </a:ln>
        </p:spPr>
        <p:txBody>
          <a:bodyPr wrap="square" rtlCol="0">
            <a:spAutoFit/>
          </a:bodyPr>
          <a:lstStyle/>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Independent and Dependent Student Debt Vertical Stratified Bar Chart (Figure 1): </a:t>
            </a:r>
            <a:r>
              <a:rPr lang="en-US" sz="2400" b="0" dirty="0">
                <a:latin typeface="Monserrat"/>
                <a:cs typeface="Times New Roman" panose="02020603050405020304" pitchFamily="18" charset="0"/>
              </a:rPr>
              <a:t>The length of the gold bar represents the median independent student debt for each state. The length of the grey bar represents the median dependent student debt with their parents for each state. The length of the gold bar is superimposed over the grey bar and both bar lengths start from zero. Dependent students with their parents accumulate more debt than independent students across all states. For all institutions in the dataset, the vertical red line corresponds to the median debt for independent students as they exit the institution they attended. The blue line corresponds to the median debt for dependent students and their parents as they exit the institutions. </a:t>
            </a:r>
            <a:endParaRPr lang="en-US" sz="2400" u="sng"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Independent and Dependent Student Debt U.S. Map (Figure 2): </a:t>
            </a:r>
            <a:r>
              <a:rPr lang="en-US" sz="2400" b="0" dirty="0">
                <a:latin typeface="Monserrat"/>
                <a:cs typeface="Times New Roman" panose="02020603050405020304" pitchFamily="18" charset="0"/>
              </a:rPr>
              <a:t>The relationship between the typical amount of debt a dependent student receives with their parents (Y) and the typical amount of debt an independent student receives (X) is displayed for each state in blue. In comparison, the black line is the relationship for the whole dataset including all states if the two debt amounts were equal. The black line and the grey background of all datapoints in the set standardize the size of the graph for all states. </a:t>
            </a:r>
            <a:endParaRPr lang="en-US" sz="2400" u="sng"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Student Dropout Rate Stratified by combinations of Control and Majority/Minority Pell Status (Figure 3): </a:t>
            </a:r>
            <a:r>
              <a:rPr lang="en-US" sz="2400" b="0" dirty="0">
                <a:latin typeface="Monserrat"/>
                <a:cs typeface="Times New Roman" panose="02020603050405020304" pitchFamily="18" charset="0"/>
              </a:rPr>
              <a:t>The dropout rate for 4-year minority Pell institutions is much lower (16%) than other combinations (42%, 36%, 36%). Notably, 2-year minority Pell institutions have the highest dropout rate of all (42%). One source suggested that students at 2-year institutions do not realize that they can use the Pell grant for a 2-year institution. Possibly, by informing their students about the Pell grant opportunity, some of the minority Pell institutions may be able to switch to the majority Pell classification and lower their dropout rate.</a:t>
            </a:r>
            <a:endParaRPr lang="en-US" sz="2400" u="sng"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Student Graduation Rate Stratified by combinations of Control and Majority/Minority Pell Status (Figure 4): </a:t>
            </a:r>
            <a:r>
              <a:rPr lang="en-US" sz="2400" b="0" dirty="0">
                <a:latin typeface="Monserrat"/>
                <a:cs typeface="Times New Roman" panose="02020603050405020304" pitchFamily="18" charset="0"/>
              </a:rPr>
              <a:t>The overall 2-year minority Pell graduation rate (28%) is half the overall 2-year majority Pell graduation rate (56%). Again, informing 2-year minority Pell institution students about the Pell grant opportunity may improve graduation rates. </a:t>
            </a:r>
            <a:endParaRPr lang="en-US" sz="2400" u="sng"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Breakdown of Pell, Years, and Control Waffle Charts (Figure 5): </a:t>
            </a:r>
            <a:r>
              <a:rPr lang="en-US" sz="2400" b="0" dirty="0">
                <a:latin typeface="Monserrat"/>
                <a:cs typeface="Times New Roman" panose="02020603050405020304" pitchFamily="18" charset="0"/>
              </a:rPr>
              <a:t>The number of minority Pell institutions exceeds the number of majority Pell institutions. Within the majority Pell institutions, the number of private institutions greatly exceeds the number of public institutions for both 2-year and 4-year schools. The fact that private institutions greatly exceed public in the majority Pell category suggests that private institutions are better at conveying the availability of the Pell grant to their students.</a:t>
            </a:r>
            <a:endParaRPr lang="en-US" sz="2400" u="sng"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Default Rate Stratified by Graduation Rate (Figure 6): </a:t>
            </a:r>
            <a:r>
              <a:rPr lang="en-US" sz="2400" b="0" dirty="0">
                <a:latin typeface="Monserrat"/>
                <a:cs typeface="Times New Roman" panose="02020603050405020304" pitchFamily="18" charset="0"/>
              </a:rPr>
              <a:t>The default rates for institutions with graduation rates of 50% or less are 12.56% and 10.07% In contrast, the default rates for institutions with graduation rates greater than 50% are 5.67% and 5.28%. Increasing the graduation rates may help students pay off their loans. For institutions with a graduation rate greater than 50% the median 2-year default rate is 5.67% while for institutions with a graduation rate of 50% or less the median 2-year default rate is 11.09%. I am 95% confident that the true difference in the center of the two distributions is between 4.81% and 5.42%.</a:t>
            </a:r>
            <a:endParaRPr lang="en-US" sz="2400" u="sng"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Student Default Rate Stratified by combinations of Control and Majority/Minority Pell Status (Figure 7): </a:t>
            </a:r>
            <a:r>
              <a:rPr lang="en-US" sz="2400" b="0" dirty="0">
                <a:latin typeface="Monserrat"/>
                <a:cs typeface="Times New Roman" panose="02020603050405020304" pitchFamily="18" charset="0"/>
              </a:rPr>
              <a:t>For 2-year institutions, the default rates are similar. However, for 4-year institutions, the loan default rate for majority Pell institutions is much higher (11%). This 11% agrees with the fact that in Figure 4, the 4-year majority Pell institutions had a graduation rate of 41%, which puts them in the category in Figure 6 that is associated with a loan default rate of 10.07%. The focus is again on increasing graduation rate to improve loan repayment.</a:t>
            </a:r>
          </a:p>
        </p:txBody>
      </p:sp>
      <p:sp>
        <p:nvSpPr>
          <p:cNvPr id="136" name="TextBox 135">
            <a:extLst>
              <a:ext uri="{FF2B5EF4-FFF2-40B4-BE49-F238E27FC236}">
                <a16:creationId xmlns:a16="http://schemas.microsoft.com/office/drawing/2014/main" id="{76641259-5F46-4A73-B19B-89FF94C3AC1C}"/>
              </a:ext>
            </a:extLst>
          </p:cNvPr>
          <p:cNvSpPr txBox="1"/>
          <p:nvPr/>
        </p:nvSpPr>
        <p:spPr>
          <a:xfrm>
            <a:off x="3476824" y="28967984"/>
            <a:ext cx="897525" cy="288284"/>
          </a:xfrm>
          <a:prstGeom prst="rect">
            <a:avLst/>
          </a:prstGeom>
          <a:noFill/>
        </p:spPr>
        <p:txBody>
          <a:bodyPr wrap="square" rtlCol="0">
            <a:spAutoFit/>
          </a:bodyPr>
          <a:lstStyle/>
          <a:p>
            <a:r>
              <a:rPr lang="en-US" sz="1800" b="0" dirty="0">
                <a:latin typeface="Monserrat"/>
              </a:rPr>
              <a:t>10,000</a:t>
            </a:r>
          </a:p>
        </p:txBody>
      </p:sp>
      <p:sp>
        <p:nvSpPr>
          <p:cNvPr id="137" name="TextBox 136">
            <a:extLst>
              <a:ext uri="{FF2B5EF4-FFF2-40B4-BE49-F238E27FC236}">
                <a16:creationId xmlns:a16="http://schemas.microsoft.com/office/drawing/2014/main" id="{C5CFE33F-93BB-4D32-BD76-D460F8A7DEB2}"/>
              </a:ext>
            </a:extLst>
          </p:cNvPr>
          <p:cNvSpPr txBox="1"/>
          <p:nvPr/>
        </p:nvSpPr>
        <p:spPr>
          <a:xfrm>
            <a:off x="5925976" y="28967984"/>
            <a:ext cx="897525" cy="288284"/>
          </a:xfrm>
          <a:prstGeom prst="rect">
            <a:avLst/>
          </a:prstGeom>
          <a:noFill/>
        </p:spPr>
        <p:txBody>
          <a:bodyPr wrap="square" rtlCol="0">
            <a:spAutoFit/>
          </a:bodyPr>
          <a:lstStyle/>
          <a:p>
            <a:r>
              <a:rPr lang="en-US" sz="1800" b="0" dirty="0">
                <a:latin typeface="Monserrat"/>
              </a:rPr>
              <a:t>20,000</a:t>
            </a:r>
          </a:p>
        </p:txBody>
      </p:sp>
      <p:sp>
        <p:nvSpPr>
          <p:cNvPr id="138" name="TextBox 137">
            <a:extLst>
              <a:ext uri="{FF2B5EF4-FFF2-40B4-BE49-F238E27FC236}">
                <a16:creationId xmlns:a16="http://schemas.microsoft.com/office/drawing/2014/main" id="{E3C26E65-17D7-4A43-B315-3BC3C479C739}"/>
              </a:ext>
            </a:extLst>
          </p:cNvPr>
          <p:cNvSpPr txBox="1"/>
          <p:nvPr/>
        </p:nvSpPr>
        <p:spPr>
          <a:xfrm>
            <a:off x="8352337" y="28975508"/>
            <a:ext cx="897525" cy="288284"/>
          </a:xfrm>
          <a:prstGeom prst="rect">
            <a:avLst/>
          </a:prstGeom>
          <a:noFill/>
        </p:spPr>
        <p:txBody>
          <a:bodyPr wrap="square" rtlCol="0">
            <a:spAutoFit/>
          </a:bodyPr>
          <a:lstStyle/>
          <a:p>
            <a:r>
              <a:rPr lang="en-US" sz="1800" b="0" dirty="0">
                <a:latin typeface="Monserrat"/>
              </a:rPr>
              <a:t>30,000</a:t>
            </a:r>
          </a:p>
        </p:txBody>
      </p:sp>
      <p:pic>
        <p:nvPicPr>
          <p:cNvPr id="38" name="Picture 37" descr="Chart, bar chart&#10;&#10;Description automatically generated">
            <a:extLst>
              <a:ext uri="{FF2B5EF4-FFF2-40B4-BE49-F238E27FC236}">
                <a16:creationId xmlns:a16="http://schemas.microsoft.com/office/drawing/2014/main" id="{E524A951-48F5-4E2A-B94D-7B3FA495034A}"/>
              </a:ext>
            </a:extLst>
          </p:cNvPr>
          <p:cNvPicPr>
            <a:picLocks noChangeAspect="1"/>
          </p:cNvPicPr>
          <p:nvPr/>
        </p:nvPicPr>
        <p:blipFill rotWithShape="1">
          <a:blip r:embed="rId15">
            <a:extLst>
              <a:ext uri="{28A0092B-C50C-407E-A947-70E740481C1C}">
                <a14:useLocalDpi xmlns:a14="http://schemas.microsoft.com/office/drawing/2010/main" val="0"/>
              </a:ext>
            </a:extLst>
          </a:blip>
          <a:srcRect l="7479" b="5787"/>
          <a:stretch/>
        </p:blipFill>
        <p:spPr>
          <a:xfrm>
            <a:off x="1452734" y="15947531"/>
            <a:ext cx="9189579" cy="13054636"/>
          </a:xfrm>
          <a:prstGeom prst="rect">
            <a:avLst/>
          </a:prstGeom>
        </p:spPr>
      </p:pic>
      <p:pic>
        <p:nvPicPr>
          <p:cNvPr id="140" name="Picture 139" descr="Chart, bar chart&#10;&#10;Description automatically generated">
            <a:extLst>
              <a:ext uri="{FF2B5EF4-FFF2-40B4-BE49-F238E27FC236}">
                <a16:creationId xmlns:a16="http://schemas.microsoft.com/office/drawing/2014/main" id="{B0A7DF2F-DD2D-425F-B8CC-176DB267C2EB}"/>
              </a:ext>
            </a:extLst>
          </p:cNvPr>
          <p:cNvPicPr>
            <a:picLocks noChangeAspect="1"/>
          </p:cNvPicPr>
          <p:nvPr/>
        </p:nvPicPr>
        <p:blipFill rotWithShape="1">
          <a:blip r:embed="rId16"/>
          <a:srcRect l="1361" r="95914" b="3575"/>
          <a:stretch/>
        </p:blipFill>
        <p:spPr>
          <a:xfrm>
            <a:off x="382270" y="15946617"/>
            <a:ext cx="1062014" cy="13350240"/>
          </a:xfrm>
          <a:prstGeom prst="rect">
            <a:avLst/>
          </a:prstGeom>
        </p:spPr>
      </p:pic>
      <p:sp>
        <p:nvSpPr>
          <p:cNvPr id="30" name="TextBox 29">
            <a:extLst>
              <a:ext uri="{FF2B5EF4-FFF2-40B4-BE49-F238E27FC236}">
                <a16:creationId xmlns:a16="http://schemas.microsoft.com/office/drawing/2014/main" id="{E9ACDC2D-E332-48F8-984B-5DC2A432CE39}"/>
              </a:ext>
            </a:extLst>
          </p:cNvPr>
          <p:cNvSpPr txBox="1"/>
          <p:nvPr/>
        </p:nvSpPr>
        <p:spPr>
          <a:xfrm>
            <a:off x="1178925" y="28987034"/>
            <a:ext cx="509518" cy="288284"/>
          </a:xfrm>
          <a:prstGeom prst="rect">
            <a:avLst/>
          </a:prstGeom>
          <a:noFill/>
        </p:spPr>
        <p:txBody>
          <a:bodyPr wrap="square" rtlCol="0">
            <a:spAutoFit/>
          </a:bodyPr>
          <a:lstStyle/>
          <a:p>
            <a:r>
              <a:rPr lang="en-US" sz="1800" b="0" dirty="0">
                <a:latin typeface="Monserrat"/>
              </a:rPr>
              <a:t>0</a:t>
            </a:r>
          </a:p>
        </p:txBody>
      </p:sp>
      <p:sp>
        <p:nvSpPr>
          <p:cNvPr id="134" name="TextBox 133">
            <a:extLst>
              <a:ext uri="{FF2B5EF4-FFF2-40B4-BE49-F238E27FC236}">
                <a16:creationId xmlns:a16="http://schemas.microsoft.com/office/drawing/2014/main" id="{5D80A13C-E62D-4606-A6E0-8A6D0820F7FB}"/>
              </a:ext>
            </a:extLst>
          </p:cNvPr>
          <p:cNvSpPr txBox="1"/>
          <p:nvPr/>
        </p:nvSpPr>
        <p:spPr>
          <a:xfrm>
            <a:off x="2831196" y="29163863"/>
            <a:ext cx="2396149" cy="710194"/>
          </a:xfrm>
          <a:prstGeom prst="rect">
            <a:avLst/>
          </a:prstGeom>
          <a:noFill/>
        </p:spPr>
        <p:txBody>
          <a:bodyPr wrap="square" rtlCol="0">
            <a:spAutoFit/>
          </a:bodyPr>
          <a:lstStyle/>
          <a:p>
            <a:r>
              <a:rPr lang="en-US" sz="2000" b="0" dirty="0">
                <a:solidFill>
                  <a:srgbClr val="FF3300"/>
                </a:solidFill>
                <a:latin typeface="Monserrat"/>
              </a:rPr>
              <a:t>Median Independent student debt: $10,927</a:t>
            </a:r>
          </a:p>
        </p:txBody>
      </p:sp>
      <p:sp>
        <p:nvSpPr>
          <p:cNvPr id="135" name="TextBox 134">
            <a:extLst>
              <a:ext uri="{FF2B5EF4-FFF2-40B4-BE49-F238E27FC236}">
                <a16:creationId xmlns:a16="http://schemas.microsoft.com/office/drawing/2014/main" id="{532FE22F-8B7C-4B98-8379-97625E59F965}"/>
              </a:ext>
            </a:extLst>
          </p:cNvPr>
          <p:cNvSpPr txBox="1"/>
          <p:nvPr/>
        </p:nvSpPr>
        <p:spPr>
          <a:xfrm>
            <a:off x="5223018" y="29171403"/>
            <a:ext cx="2245003" cy="710194"/>
          </a:xfrm>
          <a:prstGeom prst="rect">
            <a:avLst/>
          </a:prstGeom>
          <a:noFill/>
        </p:spPr>
        <p:txBody>
          <a:bodyPr wrap="square" rtlCol="0">
            <a:spAutoFit/>
          </a:bodyPr>
          <a:lstStyle/>
          <a:p>
            <a:r>
              <a:rPr lang="en-US" sz="2000" b="0" dirty="0">
                <a:solidFill>
                  <a:srgbClr val="4F4FF8"/>
                </a:solidFill>
                <a:latin typeface="Monserrat"/>
              </a:rPr>
              <a:t>Median Dependent student debt: $20,000</a:t>
            </a:r>
          </a:p>
        </p:txBody>
      </p:sp>
      <p:sp>
        <p:nvSpPr>
          <p:cNvPr id="142" name="Rectangle: Rounded Corners 141">
            <a:extLst>
              <a:ext uri="{FF2B5EF4-FFF2-40B4-BE49-F238E27FC236}">
                <a16:creationId xmlns:a16="http://schemas.microsoft.com/office/drawing/2014/main" id="{9F25EE89-F8D5-4FDA-AFEA-7F109A4AC5F9}"/>
              </a:ext>
            </a:extLst>
          </p:cNvPr>
          <p:cNvSpPr/>
          <p:nvPr/>
        </p:nvSpPr>
        <p:spPr bwMode="auto">
          <a:xfrm>
            <a:off x="260201" y="15433588"/>
            <a:ext cx="10601281" cy="14356080"/>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143" name="TextBox 77">
            <a:extLst>
              <a:ext uri="{FF2B5EF4-FFF2-40B4-BE49-F238E27FC236}">
                <a16:creationId xmlns:a16="http://schemas.microsoft.com/office/drawing/2014/main" id="{365E9B61-C272-496B-933D-7895E53E1AD3}"/>
              </a:ext>
            </a:extLst>
          </p:cNvPr>
          <p:cNvSpPr txBox="1"/>
          <p:nvPr/>
        </p:nvSpPr>
        <p:spPr>
          <a:xfrm>
            <a:off x="837617" y="15490472"/>
            <a:ext cx="9963531" cy="671209"/>
          </a:xfrm>
          <a:prstGeom prst="rect">
            <a:avLst/>
          </a:prstGeom>
          <a:noFill/>
        </p:spPr>
        <p:txBody>
          <a:bodyPr wrap="square" spcCol="457200" rtlCol="0">
            <a:spAutoFit/>
          </a:bodyPr>
          <a:lstStyle>
            <a:defPPr>
              <a:defRPr lang="en-US"/>
            </a:defPPr>
            <a:lvl1pPr marL="0" algn="l" defTabSz="2351288" rtl="0" eaLnBrk="1" latinLnBrk="0" hangingPunct="1">
              <a:defRPr sz="9300" kern="1200">
                <a:solidFill>
                  <a:schemeClr val="tx1"/>
                </a:solidFill>
                <a:latin typeface="+mn-lt"/>
                <a:ea typeface="+mn-ea"/>
                <a:cs typeface="+mn-cs"/>
              </a:defRPr>
            </a:lvl1pPr>
            <a:lvl2pPr marL="2351288" algn="l" defTabSz="2351288" rtl="0" eaLnBrk="1" latinLnBrk="0" hangingPunct="1">
              <a:defRPr sz="9300" kern="1200">
                <a:solidFill>
                  <a:schemeClr val="tx1"/>
                </a:solidFill>
                <a:latin typeface="+mn-lt"/>
                <a:ea typeface="+mn-ea"/>
                <a:cs typeface="+mn-cs"/>
              </a:defRPr>
            </a:lvl2pPr>
            <a:lvl3pPr marL="4702576" algn="l" defTabSz="2351288" rtl="0" eaLnBrk="1" latinLnBrk="0" hangingPunct="1">
              <a:defRPr sz="9300" kern="1200">
                <a:solidFill>
                  <a:schemeClr val="tx1"/>
                </a:solidFill>
                <a:latin typeface="+mn-lt"/>
                <a:ea typeface="+mn-ea"/>
                <a:cs typeface="+mn-cs"/>
              </a:defRPr>
            </a:lvl3pPr>
            <a:lvl4pPr marL="7053864" algn="l" defTabSz="2351288" rtl="0" eaLnBrk="1" latinLnBrk="0" hangingPunct="1">
              <a:defRPr sz="9300" kern="1200">
                <a:solidFill>
                  <a:schemeClr val="tx1"/>
                </a:solidFill>
                <a:latin typeface="+mn-lt"/>
                <a:ea typeface="+mn-ea"/>
                <a:cs typeface="+mn-cs"/>
              </a:defRPr>
            </a:lvl4pPr>
            <a:lvl5pPr marL="9405153" algn="l" defTabSz="2351288" rtl="0" eaLnBrk="1" latinLnBrk="0" hangingPunct="1">
              <a:defRPr sz="9300" kern="1200">
                <a:solidFill>
                  <a:schemeClr val="tx1"/>
                </a:solidFill>
                <a:latin typeface="+mn-lt"/>
                <a:ea typeface="+mn-ea"/>
                <a:cs typeface="+mn-cs"/>
              </a:defRPr>
            </a:lvl5pPr>
            <a:lvl6pPr marL="11756441" algn="l" defTabSz="2351288" rtl="0" eaLnBrk="1" latinLnBrk="0" hangingPunct="1">
              <a:defRPr sz="9300" kern="1200">
                <a:solidFill>
                  <a:schemeClr val="tx1"/>
                </a:solidFill>
                <a:latin typeface="+mn-lt"/>
                <a:ea typeface="+mn-ea"/>
                <a:cs typeface="+mn-cs"/>
              </a:defRPr>
            </a:lvl6pPr>
            <a:lvl7pPr marL="14107729" algn="l" defTabSz="2351288" rtl="0" eaLnBrk="1" latinLnBrk="0" hangingPunct="1">
              <a:defRPr sz="9300" kern="1200">
                <a:solidFill>
                  <a:schemeClr val="tx1"/>
                </a:solidFill>
                <a:latin typeface="+mn-lt"/>
                <a:ea typeface="+mn-ea"/>
                <a:cs typeface="+mn-cs"/>
              </a:defRPr>
            </a:lvl7pPr>
            <a:lvl8pPr marL="16459017" algn="l" defTabSz="2351288" rtl="0" eaLnBrk="1" latinLnBrk="0" hangingPunct="1">
              <a:defRPr sz="9300" kern="1200">
                <a:solidFill>
                  <a:schemeClr val="tx1"/>
                </a:solidFill>
                <a:latin typeface="+mn-lt"/>
                <a:ea typeface="+mn-ea"/>
                <a:cs typeface="+mn-cs"/>
              </a:defRPr>
            </a:lvl8pPr>
            <a:lvl9pPr marL="18810305" algn="l" defTabSz="2351288" rtl="0" eaLnBrk="1" latinLnBrk="0" hangingPunct="1">
              <a:defRPr sz="9300" kern="1200">
                <a:solidFill>
                  <a:schemeClr val="tx1"/>
                </a:solidFill>
                <a:latin typeface="+mn-lt"/>
                <a:ea typeface="+mn-ea"/>
                <a:cs typeface="+mn-cs"/>
              </a:defRPr>
            </a:lvl9pPr>
          </a:lstStyle>
          <a:p>
            <a:pPr algn="ctr"/>
            <a:r>
              <a:rPr lang="en-US" sz="2800" b="0" dirty="0">
                <a:latin typeface="Montserrat" panose="00000500000000000000" pitchFamily="50" charset="0"/>
              </a:rPr>
              <a:t>Figure 1: Dependent and Independent Student Debt stratified by State.</a:t>
            </a:r>
          </a:p>
        </p:txBody>
      </p:sp>
    </p:spTree>
    <p:extLst>
      <p:ext uri="{BB962C8B-B14F-4D97-AF65-F5344CB8AC3E}">
        <p14:creationId xmlns:p14="http://schemas.microsoft.com/office/powerpoint/2010/main" val="1325041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7C452F7-C254-47A9-B0D4-819F466B794B}"/>
              </a:ext>
            </a:extLst>
          </p:cNvPr>
          <p:cNvGrpSpPr/>
          <p:nvPr/>
        </p:nvGrpSpPr>
        <p:grpSpPr>
          <a:xfrm>
            <a:off x="-3910" y="4114800"/>
            <a:ext cx="43895110" cy="24688800"/>
            <a:chOff x="-13335" y="0"/>
            <a:chExt cx="12193086" cy="6858000"/>
          </a:xfrm>
        </p:grpSpPr>
        <p:cxnSp>
          <p:nvCxnSpPr>
            <p:cNvPr id="17" name="Straight Connector 16">
              <a:extLst>
                <a:ext uri="{FF2B5EF4-FFF2-40B4-BE49-F238E27FC236}">
                  <a16:creationId xmlns:a16="http://schemas.microsoft.com/office/drawing/2014/main" id="{9D76D74F-A4C0-40D4-860B-D6EBEBD0479D}"/>
                </a:ext>
              </a:extLst>
            </p:cNvPr>
            <p:cNvCxnSpPr>
              <a:cxnSpLocks/>
            </p:cNvCxnSpPr>
            <p:nvPr/>
          </p:nvCxnSpPr>
          <p:spPr>
            <a:xfrm>
              <a:off x="-12249" y="3352800"/>
              <a:ext cx="12192000" cy="0"/>
            </a:xfrm>
            <a:prstGeom prst="line">
              <a:avLst/>
            </a:prstGeom>
            <a:ln w="25400">
              <a:solidFill>
                <a:schemeClr val="accent1">
                  <a:alpha val="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B921D5-286D-42E2-A59F-79992872DDC6}"/>
                </a:ext>
              </a:extLst>
            </p:cNvPr>
            <p:cNvCxnSpPr>
              <a:cxnSpLocks/>
            </p:cNvCxnSpPr>
            <p:nvPr/>
          </p:nvCxnSpPr>
          <p:spPr>
            <a:xfrm>
              <a:off x="-13335" y="3429000"/>
              <a:ext cx="6080760" cy="0"/>
            </a:xfrm>
            <a:prstGeom prst="line">
              <a:avLst/>
            </a:prstGeom>
            <a:ln w="25400">
              <a:solidFill>
                <a:schemeClr val="accent1">
                  <a:alpha val="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3A3FB9D-5E52-473D-822B-9CFC0A483699}"/>
                </a:ext>
              </a:extLst>
            </p:cNvPr>
            <p:cNvCxnSpPr>
              <a:cxnSpLocks/>
            </p:cNvCxnSpPr>
            <p:nvPr/>
          </p:nvCxnSpPr>
          <p:spPr>
            <a:xfrm>
              <a:off x="6000750" y="0"/>
              <a:ext cx="0" cy="6858000"/>
            </a:xfrm>
            <a:prstGeom prst="line">
              <a:avLst/>
            </a:prstGeom>
            <a:ln w="25400">
              <a:solidFill>
                <a:schemeClr val="accent1">
                  <a:alpha val="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F4EBEE4-19C2-40C9-B17F-E125AE4B2B79}"/>
                </a:ext>
              </a:extLst>
            </p:cNvPr>
            <p:cNvCxnSpPr>
              <a:cxnSpLocks/>
            </p:cNvCxnSpPr>
            <p:nvPr/>
          </p:nvCxnSpPr>
          <p:spPr>
            <a:xfrm>
              <a:off x="6096000" y="0"/>
              <a:ext cx="0" cy="3429000"/>
            </a:xfrm>
            <a:prstGeom prst="line">
              <a:avLst/>
            </a:prstGeom>
            <a:ln w="25400">
              <a:solidFill>
                <a:schemeClr val="accent1">
                  <a:alpha val="0"/>
                </a:schemeClr>
              </a:solidFill>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44AF6607-E3EA-432C-ADA3-8F3AC08EAA7A}"/>
              </a:ext>
            </a:extLst>
          </p:cNvPr>
          <p:cNvSpPr txBox="1"/>
          <p:nvPr/>
        </p:nvSpPr>
        <p:spPr>
          <a:xfrm>
            <a:off x="3567872" y="26949093"/>
            <a:ext cx="27155401" cy="1089529"/>
          </a:xfrm>
          <a:prstGeom prst="rect">
            <a:avLst/>
          </a:prstGeom>
          <a:noFill/>
        </p:spPr>
        <p:txBody>
          <a:bodyPr wrap="square" rtlCol="0">
            <a:spAutoFit/>
          </a:bodyPr>
          <a:lstStyle/>
          <a:p>
            <a:pPr algn="l" defTabSz="3291840" eaLnBrk="1" fontAlgn="auto" hangingPunct="1">
              <a:lnSpc>
                <a:spcPct val="100000"/>
              </a:lnSpc>
              <a:spcBef>
                <a:spcPts val="0"/>
              </a:spcBef>
              <a:spcAft>
                <a:spcPts val="0"/>
              </a:spcAft>
              <a:defRPr/>
            </a:pPr>
            <a:r>
              <a:rPr lang="en-US" sz="6480" b="0" dirty="0">
                <a:solidFill>
                  <a:prstClr val="black"/>
                </a:solidFill>
                <a:latin typeface="Monserrat"/>
                <a:ea typeface="Gulim" panose="020B0503020000020004" pitchFamily="34" charset="-127"/>
              </a:rPr>
              <a:t>Percent of federal loan borrowers who entered default within 2 years</a:t>
            </a:r>
          </a:p>
        </p:txBody>
      </p:sp>
      <p:grpSp>
        <p:nvGrpSpPr>
          <p:cNvPr id="13" name="Group 12">
            <a:extLst>
              <a:ext uri="{FF2B5EF4-FFF2-40B4-BE49-F238E27FC236}">
                <a16:creationId xmlns:a16="http://schemas.microsoft.com/office/drawing/2014/main" id="{1F0638DF-D197-4BD3-AB9C-197884C40E69}"/>
              </a:ext>
            </a:extLst>
          </p:cNvPr>
          <p:cNvGrpSpPr/>
          <p:nvPr/>
        </p:nvGrpSpPr>
        <p:grpSpPr>
          <a:xfrm>
            <a:off x="1837871" y="6178061"/>
            <a:ext cx="36771830" cy="20771032"/>
            <a:chOff x="462421" y="307217"/>
            <a:chExt cx="10214397" cy="5769731"/>
          </a:xfrm>
        </p:grpSpPr>
        <p:grpSp>
          <p:nvGrpSpPr>
            <p:cNvPr id="14" name="Group 13">
              <a:extLst>
                <a:ext uri="{FF2B5EF4-FFF2-40B4-BE49-F238E27FC236}">
                  <a16:creationId xmlns:a16="http://schemas.microsoft.com/office/drawing/2014/main" id="{3D04A54F-7134-499E-B7FF-C4AC0FF64F8E}"/>
                </a:ext>
              </a:extLst>
            </p:cNvPr>
            <p:cNvGrpSpPr/>
            <p:nvPr/>
          </p:nvGrpSpPr>
          <p:grpSpPr>
            <a:xfrm>
              <a:off x="462421" y="307217"/>
              <a:ext cx="7427576" cy="5769731"/>
              <a:chOff x="460769" y="294040"/>
              <a:chExt cx="7427576" cy="5769731"/>
            </a:xfrm>
          </p:grpSpPr>
          <p:grpSp>
            <p:nvGrpSpPr>
              <p:cNvPr id="33" name="Group 32">
                <a:extLst>
                  <a:ext uri="{FF2B5EF4-FFF2-40B4-BE49-F238E27FC236}">
                    <a16:creationId xmlns:a16="http://schemas.microsoft.com/office/drawing/2014/main" id="{5F60F41A-FA2B-4AB1-933D-A030391A4531}"/>
                  </a:ext>
                </a:extLst>
              </p:cNvPr>
              <p:cNvGrpSpPr/>
              <p:nvPr/>
            </p:nvGrpSpPr>
            <p:grpSpPr>
              <a:xfrm>
                <a:off x="461375" y="4500532"/>
                <a:ext cx="7426970" cy="1563239"/>
                <a:chOff x="470899" y="4469057"/>
                <a:chExt cx="7426970" cy="1563239"/>
              </a:xfrm>
            </p:grpSpPr>
            <p:pic>
              <p:nvPicPr>
                <p:cNvPr id="43" name="Picture 42">
                  <a:extLst>
                    <a:ext uri="{FF2B5EF4-FFF2-40B4-BE49-F238E27FC236}">
                      <a16:creationId xmlns:a16="http://schemas.microsoft.com/office/drawing/2014/main" id="{859D8FBB-E0C7-4AF0-82C0-35A3EB0CA8A5}"/>
                    </a:ext>
                  </a:extLst>
                </p:cNvPr>
                <p:cNvPicPr>
                  <a:picLocks noChangeAspect="1"/>
                </p:cNvPicPr>
                <p:nvPr/>
              </p:nvPicPr>
              <p:blipFill rotWithShape="1">
                <a:blip r:embed="rId3"/>
                <a:srcRect l="1597" t="73002" r="-1"/>
                <a:stretch/>
              </p:blipFill>
              <p:spPr>
                <a:xfrm>
                  <a:off x="470899" y="4469057"/>
                  <a:ext cx="7426970" cy="1453367"/>
                </a:xfrm>
                <a:prstGeom prst="rect">
                  <a:avLst/>
                </a:prstGeom>
              </p:spPr>
            </p:pic>
            <p:sp>
              <p:nvSpPr>
                <p:cNvPr id="44" name="TextBox 43">
                  <a:extLst>
                    <a:ext uri="{FF2B5EF4-FFF2-40B4-BE49-F238E27FC236}">
                      <a16:creationId xmlns:a16="http://schemas.microsoft.com/office/drawing/2014/main" id="{CC96CCA4-DB43-4B41-84F2-82B561DC8860}"/>
                    </a:ext>
                  </a:extLst>
                </p:cNvPr>
                <p:cNvSpPr txBox="1"/>
                <p:nvPr/>
              </p:nvSpPr>
              <p:spPr>
                <a:xfrm>
                  <a:off x="1890537" y="5860454"/>
                  <a:ext cx="585731" cy="171842"/>
                </a:xfrm>
                <a:prstGeom prst="rect">
                  <a:avLst/>
                </a:prstGeom>
                <a:noFill/>
              </p:spPr>
              <p:txBody>
                <a:bodyPr wrap="square" rtlCol="0">
                  <a:spAutoFit/>
                </a:bodyPr>
                <a:lstStyle/>
                <a:p>
                  <a:pPr algn="l" defTabSz="3291840" eaLnBrk="1" fontAlgn="auto" hangingPunct="1">
                    <a:lnSpc>
                      <a:spcPct val="100000"/>
                    </a:lnSpc>
                    <a:spcBef>
                      <a:spcPts val="0"/>
                    </a:spcBef>
                    <a:spcAft>
                      <a:spcPts val="0"/>
                    </a:spcAft>
                    <a:defRPr/>
                  </a:pPr>
                  <a:r>
                    <a:rPr lang="en-US" sz="3420" b="0" dirty="0">
                      <a:solidFill>
                        <a:prstClr val="black"/>
                      </a:solidFill>
                      <a:latin typeface="Monserrat"/>
                      <a:ea typeface="Gulim" panose="020B0503020000020004" pitchFamily="34" charset="-127"/>
                    </a:rPr>
                    <a:t>5.28%</a:t>
                  </a:r>
                </a:p>
              </p:txBody>
            </p:sp>
          </p:grpSp>
          <p:grpSp>
            <p:nvGrpSpPr>
              <p:cNvPr id="34" name="Group 33">
                <a:extLst>
                  <a:ext uri="{FF2B5EF4-FFF2-40B4-BE49-F238E27FC236}">
                    <a16:creationId xmlns:a16="http://schemas.microsoft.com/office/drawing/2014/main" id="{03BEED22-678E-4D39-9E13-B9A0846CA1BB}"/>
                  </a:ext>
                </a:extLst>
              </p:cNvPr>
              <p:cNvGrpSpPr/>
              <p:nvPr/>
            </p:nvGrpSpPr>
            <p:grpSpPr>
              <a:xfrm>
                <a:off x="511175" y="3097233"/>
                <a:ext cx="7373995" cy="1431475"/>
                <a:chOff x="523875" y="2990226"/>
                <a:chExt cx="7373995" cy="1431475"/>
              </a:xfrm>
            </p:grpSpPr>
            <p:pic>
              <p:nvPicPr>
                <p:cNvPr id="41" name="Picture 40">
                  <a:extLst>
                    <a:ext uri="{FF2B5EF4-FFF2-40B4-BE49-F238E27FC236}">
                      <a16:creationId xmlns:a16="http://schemas.microsoft.com/office/drawing/2014/main" id="{F02D9613-8679-490F-8029-3C3CAD7A43BD}"/>
                    </a:ext>
                  </a:extLst>
                </p:cNvPr>
                <p:cNvPicPr>
                  <a:picLocks noChangeAspect="1"/>
                </p:cNvPicPr>
                <p:nvPr/>
              </p:nvPicPr>
              <p:blipFill rotWithShape="1">
                <a:blip r:embed="rId4"/>
                <a:srcRect l="1959" t="49133" r="12632" b="27859"/>
                <a:stretch/>
              </p:blipFill>
              <p:spPr>
                <a:xfrm>
                  <a:off x="523875" y="2990226"/>
                  <a:ext cx="7373995" cy="1324324"/>
                </a:xfrm>
                <a:prstGeom prst="rect">
                  <a:avLst/>
                </a:prstGeom>
              </p:spPr>
            </p:pic>
            <p:sp>
              <p:nvSpPr>
                <p:cNvPr id="42" name="TextBox 41">
                  <a:extLst>
                    <a:ext uri="{FF2B5EF4-FFF2-40B4-BE49-F238E27FC236}">
                      <a16:creationId xmlns:a16="http://schemas.microsoft.com/office/drawing/2014/main" id="{8BFEF1D1-7EB6-4BC3-AF06-E7B1EAA9A7F3}"/>
                    </a:ext>
                  </a:extLst>
                </p:cNvPr>
                <p:cNvSpPr txBox="1"/>
                <p:nvPr/>
              </p:nvSpPr>
              <p:spPr>
                <a:xfrm>
                  <a:off x="1958257" y="4249859"/>
                  <a:ext cx="587850" cy="171842"/>
                </a:xfrm>
                <a:prstGeom prst="rect">
                  <a:avLst/>
                </a:prstGeom>
                <a:noFill/>
              </p:spPr>
              <p:txBody>
                <a:bodyPr wrap="square" rtlCol="0">
                  <a:spAutoFit/>
                </a:bodyPr>
                <a:lstStyle/>
                <a:p>
                  <a:pPr algn="l" defTabSz="3291840" eaLnBrk="1" fontAlgn="auto" hangingPunct="1">
                    <a:lnSpc>
                      <a:spcPct val="100000"/>
                    </a:lnSpc>
                    <a:spcBef>
                      <a:spcPts val="0"/>
                    </a:spcBef>
                    <a:spcAft>
                      <a:spcPts val="0"/>
                    </a:spcAft>
                    <a:defRPr/>
                  </a:pPr>
                  <a:r>
                    <a:rPr lang="en-US" sz="3420" b="0" dirty="0">
                      <a:solidFill>
                        <a:prstClr val="black"/>
                      </a:solidFill>
                      <a:latin typeface="Monserrat"/>
                      <a:ea typeface="Gulim" panose="020B0503020000020004" pitchFamily="34" charset="-127"/>
                    </a:rPr>
                    <a:t>5.67%</a:t>
                  </a:r>
                </a:p>
              </p:txBody>
            </p:sp>
          </p:grpSp>
          <p:grpSp>
            <p:nvGrpSpPr>
              <p:cNvPr id="35" name="Group 34">
                <a:extLst>
                  <a:ext uri="{FF2B5EF4-FFF2-40B4-BE49-F238E27FC236}">
                    <a16:creationId xmlns:a16="http://schemas.microsoft.com/office/drawing/2014/main" id="{96B5890B-F021-4481-8966-CD7550468A8F}"/>
                  </a:ext>
                </a:extLst>
              </p:cNvPr>
              <p:cNvGrpSpPr/>
              <p:nvPr/>
            </p:nvGrpSpPr>
            <p:grpSpPr>
              <a:xfrm>
                <a:off x="511175" y="1725423"/>
                <a:ext cx="7373996" cy="1402449"/>
                <a:chOff x="523874" y="1544775"/>
                <a:chExt cx="7373996" cy="1402449"/>
              </a:xfrm>
            </p:grpSpPr>
            <p:pic>
              <p:nvPicPr>
                <p:cNvPr id="39" name="Picture 38">
                  <a:extLst>
                    <a:ext uri="{FF2B5EF4-FFF2-40B4-BE49-F238E27FC236}">
                      <a16:creationId xmlns:a16="http://schemas.microsoft.com/office/drawing/2014/main" id="{D2193A46-6816-405B-8EED-7A394CA31088}"/>
                    </a:ext>
                  </a:extLst>
                </p:cNvPr>
                <p:cNvPicPr>
                  <a:picLocks noChangeAspect="1"/>
                </p:cNvPicPr>
                <p:nvPr/>
              </p:nvPicPr>
              <p:blipFill rotWithShape="1">
                <a:blip r:embed="rId4"/>
                <a:srcRect l="1959" t="26817" r="12632" b="50744"/>
                <a:stretch/>
              </p:blipFill>
              <p:spPr>
                <a:xfrm>
                  <a:off x="523874" y="1544775"/>
                  <a:ext cx="7373996" cy="1291498"/>
                </a:xfrm>
                <a:prstGeom prst="rect">
                  <a:avLst/>
                </a:prstGeom>
              </p:spPr>
            </p:pic>
            <p:sp>
              <p:nvSpPr>
                <p:cNvPr id="40" name="TextBox 39">
                  <a:extLst>
                    <a:ext uri="{FF2B5EF4-FFF2-40B4-BE49-F238E27FC236}">
                      <a16:creationId xmlns:a16="http://schemas.microsoft.com/office/drawing/2014/main" id="{1538788C-9822-46F5-B501-BD9505813C41}"/>
                    </a:ext>
                  </a:extLst>
                </p:cNvPr>
                <p:cNvSpPr txBox="1"/>
                <p:nvPr/>
              </p:nvSpPr>
              <p:spPr>
                <a:xfrm>
                  <a:off x="2611406" y="2775382"/>
                  <a:ext cx="1000125" cy="171842"/>
                </a:xfrm>
                <a:prstGeom prst="rect">
                  <a:avLst/>
                </a:prstGeom>
                <a:noFill/>
              </p:spPr>
              <p:txBody>
                <a:bodyPr wrap="square" rtlCol="0">
                  <a:spAutoFit/>
                </a:bodyPr>
                <a:lstStyle/>
                <a:p>
                  <a:pPr algn="l" defTabSz="3291840" eaLnBrk="1" fontAlgn="auto" hangingPunct="1">
                    <a:lnSpc>
                      <a:spcPct val="100000"/>
                    </a:lnSpc>
                    <a:spcBef>
                      <a:spcPts val="0"/>
                    </a:spcBef>
                    <a:spcAft>
                      <a:spcPts val="0"/>
                    </a:spcAft>
                    <a:defRPr/>
                  </a:pPr>
                  <a:r>
                    <a:rPr lang="en-US" sz="3420" b="0" dirty="0">
                      <a:solidFill>
                        <a:prstClr val="black"/>
                      </a:solidFill>
                      <a:latin typeface="Monserrat"/>
                      <a:ea typeface="Gulim" panose="020B0503020000020004" pitchFamily="34" charset="-127"/>
                    </a:rPr>
                    <a:t>10.07%</a:t>
                  </a:r>
                </a:p>
              </p:txBody>
            </p:sp>
          </p:grpSp>
          <p:grpSp>
            <p:nvGrpSpPr>
              <p:cNvPr id="36" name="Group 35">
                <a:extLst>
                  <a:ext uri="{FF2B5EF4-FFF2-40B4-BE49-F238E27FC236}">
                    <a16:creationId xmlns:a16="http://schemas.microsoft.com/office/drawing/2014/main" id="{FA29022A-E95F-462B-A6B8-2107DBEA5E7A}"/>
                  </a:ext>
                </a:extLst>
              </p:cNvPr>
              <p:cNvGrpSpPr/>
              <p:nvPr/>
            </p:nvGrpSpPr>
            <p:grpSpPr>
              <a:xfrm>
                <a:off x="460769" y="294040"/>
                <a:ext cx="7426970" cy="1429047"/>
                <a:chOff x="470900" y="63978"/>
                <a:chExt cx="7426970" cy="1429047"/>
              </a:xfrm>
            </p:grpSpPr>
            <p:pic>
              <p:nvPicPr>
                <p:cNvPr id="37" name="Picture 36">
                  <a:extLst>
                    <a:ext uri="{FF2B5EF4-FFF2-40B4-BE49-F238E27FC236}">
                      <a16:creationId xmlns:a16="http://schemas.microsoft.com/office/drawing/2014/main" id="{AA76D2B9-BA4B-4809-99AD-BA5B89940FCE}"/>
                    </a:ext>
                  </a:extLst>
                </p:cNvPr>
                <p:cNvPicPr>
                  <a:picLocks noChangeAspect="1"/>
                </p:cNvPicPr>
                <p:nvPr/>
              </p:nvPicPr>
              <p:blipFill rotWithShape="1">
                <a:blip r:embed="rId4"/>
                <a:srcRect l="1345" t="3618" r="12632" b="73374"/>
                <a:stretch/>
              </p:blipFill>
              <p:spPr>
                <a:xfrm>
                  <a:off x="470900" y="63978"/>
                  <a:ext cx="7426970" cy="1324323"/>
                </a:xfrm>
                <a:prstGeom prst="rect">
                  <a:avLst/>
                </a:prstGeom>
              </p:spPr>
            </p:pic>
            <p:sp>
              <p:nvSpPr>
                <p:cNvPr id="38" name="TextBox 37">
                  <a:extLst>
                    <a:ext uri="{FF2B5EF4-FFF2-40B4-BE49-F238E27FC236}">
                      <a16:creationId xmlns:a16="http://schemas.microsoft.com/office/drawing/2014/main" id="{F2F9CB59-6625-4E0D-A460-04AC981CEEC7}"/>
                    </a:ext>
                  </a:extLst>
                </p:cNvPr>
                <p:cNvSpPr txBox="1"/>
                <p:nvPr/>
              </p:nvSpPr>
              <p:spPr>
                <a:xfrm>
                  <a:off x="2872050" y="1321183"/>
                  <a:ext cx="1000125" cy="171842"/>
                </a:xfrm>
                <a:prstGeom prst="rect">
                  <a:avLst/>
                </a:prstGeom>
                <a:noFill/>
              </p:spPr>
              <p:txBody>
                <a:bodyPr wrap="square" rtlCol="0">
                  <a:spAutoFit/>
                </a:bodyPr>
                <a:lstStyle/>
                <a:p>
                  <a:pPr algn="l" defTabSz="3291840" eaLnBrk="1" fontAlgn="auto" hangingPunct="1">
                    <a:lnSpc>
                      <a:spcPct val="100000"/>
                    </a:lnSpc>
                    <a:spcBef>
                      <a:spcPts val="0"/>
                    </a:spcBef>
                    <a:spcAft>
                      <a:spcPts val="0"/>
                    </a:spcAft>
                    <a:defRPr/>
                  </a:pPr>
                  <a:r>
                    <a:rPr lang="en-US" sz="3420" b="0" dirty="0">
                      <a:solidFill>
                        <a:prstClr val="black"/>
                      </a:solidFill>
                      <a:latin typeface="Monserrat"/>
                      <a:ea typeface="Gulim" panose="020B0503020000020004" pitchFamily="34" charset="-127"/>
                    </a:rPr>
                    <a:t>12.56%</a:t>
                  </a:r>
                </a:p>
              </p:txBody>
            </p:sp>
          </p:grpSp>
        </p:grpSp>
        <p:grpSp>
          <p:nvGrpSpPr>
            <p:cNvPr id="15" name="Group 14">
              <a:extLst>
                <a:ext uri="{FF2B5EF4-FFF2-40B4-BE49-F238E27FC236}">
                  <a16:creationId xmlns:a16="http://schemas.microsoft.com/office/drawing/2014/main" id="{0EDB3689-1464-43C0-8A45-F9CC671845B4}"/>
                </a:ext>
              </a:extLst>
            </p:cNvPr>
            <p:cNvGrpSpPr/>
            <p:nvPr/>
          </p:nvGrpSpPr>
          <p:grpSpPr>
            <a:xfrm>
              <a:off x="8023890" y="735531"/>
              <a:ext cx="2652928" cy="4689378"/>
              <a:chOff x="8023890" y="735531"/>
              <a:chExt cx="2652928" cy="4689378"/>
            </a:xfrm>
          </p:grpSpPr>
          <p:grpSp>
            <p:nvGrpSpPr>
              <p:cNvPr id="16" name="Group 15">
                <a:extLst>
                  <a:ext uri="{FF2B5EF4-FFF2-40B4-BE49-F238E27FC236}">
                    <a16:creationId xmlns:a16="http://schemas.microsoft.com/office/drawing/2014/main" id="{F906E923-6B2C-42A4-9AAA-E8BE1DA8AAF1}"/>
                  </a:ext>
                </a:extLst>
              </p:cNvPr>
              <p:cNvGrpSpPr/>
              <p:nvPr/>
            </p:nvGrpSpPr>
            <p:grpSpPr>
              <a:xfrm>
                <a:off x="8023890" y="2140692"/>
                <a:ext cx="2631762" cy="487313"/>
                <a:chOff x="7565168" y="2492073"/>
                <a:chExt cx="2631762" cy="487313"/>
              </a:xfrm>
            </p:grpSpPr>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793389C9-FDB7-4E8E-B7C2-2C00037F41D7}"/>
                        </a:ext>
                      </a:extLst>
                    </p:cNvPr>
                    <p:cNvSpPr txBox="1"/>
                    <p:nvPr/>
                  </p:nvSpPr>
                  <p:spPr>
                    <a:xfrm>
                      <a:off x="7779797" y="2492073"/>
                      <a:ext cx="2417133" cy="487313"/>
                    </a:xfrm>
                    <a:prstGeom prst="rect">
                      <a:avLst/>
                    </a:prstGeom>
                    <a:noFill/>
                  </p:spPr>
                  <p:txBody>
                    <a:bodyPr wrap="square" rtlCol="0">
                      <a:spAutoFit/>
                    </a:bodyPr>
                    <a:lstStyle/>
                    <a:p>
                      <a:pPr algn="l" defTabSz="3291840" eaLnBrk="1" fontAlgn="auto" hangingPunct="1">
                        <a:lnSpc>
                          <a:spcPct val="100000"/>
                        </a:lnSpc>
                        <a:spcBef>
                          <a:spcPts val="0"/>
                        </a:spcBef>
                        <a:spcAft>
                          <a:spcPts val="0"/>
                        </a:spcAft>
                        <a:defRPr/>
                      </a:pPr>
                      <a14:m>
                        <m:oMath xmlns:m="http://schemas.openxmlformats.org/officeDocument/2006/math">
                          <m:r>
                            <a:rPr lang="en-US" b="0" i="1" dirty="0" smtClean="0">
                              <a:solidFill>
                                <a:prstClr val="black"/>
                              </a:solidFill>
                              <a:latin typeface="Cambria Math" panose="02040503050406030204" pitchFamily="18" charset="0"/>
                              <a:ea typeface="Gulim" panose="020B0503020000020004" pitchFamily="34" charset="-127"/>
                            </a:rPr>
                            <m:t>25%</m:t>
                          </m:r>
                          <m:r>
                            <a:rPr lang="en-US" b="0" i="1" dirty="0">
                              <a:solidFill>
                                <a:prstClr val="black"/>
                              </a:solidFill>
                              <a:latin typeface="Cambria Math" panose="02040503050406030204" pitchFamily="18" charset="0"/>
                              <a:ea typeface="Cambria Math" panose="02040503050406030204" pitchFamily="18" charset="0"/>
                            </a:rPr>
                            <m:t>&lt;</m:t>
                          </m:r>
                          <m:r>
                            <a:rPr lang="en-US" b="0" i="1" dirty="0" smtClean="0">
                              <a:solidFill>
                                <a:prstClr val="black"/>
                              </a:solidFill>
                              <a:latin typeface="Cambria Math" panose="02040503050406030204" pitchFamily="18" charset="0"/>
                              <a:ea typeface="Cambria Math" panose="02040503050406030204" pitchFamily="18" charset="0"/>
                            </a:rPr>
                            <m:t> </m:t>
                          </m:r>
                        </m:oMath>
                      </a14:m>
                      <a:r>
                        <a:rPr lang="en-US" b="0" dirty="0">
                          <a:solidFill>
                            <a:prstClr val="black"/>
                          </a:solidFill>
                          <a:latin typeface="Monserrat"/>
                          <a:ea typeface="Gulim" panose="020B0503020000020004" pitchFamily="34" charset="-127"/>
                        </a:rPr>
                        <a:t>and </a:t>
                      </a:r>
                      <a14:m>
                        <m:oMath xmlns:m="http://schemas.openxmlformats.org/officeDocument/2006/math">
                          <m:r>
                            <a:rPr lang="en-US" b="0" i="1" dirty="0" smtClean="0">
                              <a:solidFill>
                                <a:prstClr val="black"/>
                              </a:solidFill>
                              <a:latin typeface="Cambria Math" panose="02040503050406030204" pitchFamily="18" charset="0"/>
                              <a:ea typeface="Cambria Math" panose="02040503050406030204" pitchFamily="18" charset="0"/>
                            </a:rPr>
                            <m:t>≤</m:t>
                          </m:r>
                          <m:r>
                            <a:rPr lang="en-US" b="0" i="1" dirty="0" smtClean="0">
                              <a:solidFill>
                                <a:prstClr val="black"/>
                              </a:solidFill>
                              <a:latin typeface="Cambria Math" panose="02040503050406030204" pitchFamily="18" charset="0"/>
                              <a:ea typeface="Gulim" panose="020B0503020000020004" pitchFamily="34" charset="-127"/>
                            </a:rPr>
                            <m:t>50% </m:t>
                          </m:r>
                        </m:oMath>
                      </a14:m>
                      <a:r>
                        <a:rPr lang="en-US" b="0" dirty="0">
                          <a:solidFill>
                            <a:prstClr val="black"/>
                          </a:solidFill>
                          <a:latin typeface="Monserrat"/>
                          <a:ea typeface="Gulim" panose="020B0503020000020004" pitchFamily="34" charset="-127"/>
                        </a:rPr>
                        <a:t>students </a:t>
                      </a:r>
                    </a:p>
                    <a:p>
                      <a:pPr algn="l" defTabSz="3291840" eaLnBrk="1" fontAlgn="auto" hangingPunct="1">
                        <a:lnSpc>
                          <a:spcPct val="100000"/>
                        </a:lnSpc>
                        <a:spcBef>
                          <a:spcPts val="0"/>
                        </a:spcBef>
                        <a:spcAft>
                          <a:spcPts val="0"/>
                        </a:spcAft>
                        <a:defRPr/>
                      </a:pPr>
                      <a:r>
                        <a:rPr lang="en-US" b="0" dirty="0">
                          <a:solidFill>
                            <a:prstClr val="black"/>
                          </a:solidFill>
                          <a:latin typeface="Monserrat"/>
                          <a:ea typeface="Gulim" panose="020B0503020000020004" pitchFamily="34" charset="-127"/>
                        </a:rPr>
                        <a:t>graduate within 8 years</a:t>
                      </a:r>
                    </a:p>
                  </p:txBody>
                </p:sp>
              </mc:Choice>
              <mc:Fallback>
                <p:sp>
                  <p:nvSpPr>
                    <p:cNvPr id="31" name="TextBox 30">
                      <a:extLst>
                        <a:ext uri="{FF2B5EF4-FFF2-40B4-BE49-F238E27FC236}">
                          <a16:creationId xmlns:a16="http://schemas.microsoft.com/office/drawing/2014/main" id="{793389C9-FDB7-4E8E-B7C2-2C00037F41D7}"/>
                        </a:ext>
                      </a:extLst>
                    </p:cNvPr>
                    <p:cNvSpPr txBox="1">
                      <a:spLocks noRot="1" noChangeAspect="1" noMove="1" noResize="1" noEditPoints="1" noAdjustHandles="1" noChangeArrowheads="1" noChangeShapeType="1" noTextEdit="1"/>
                    </p:cNvSpPr>
                    <p:nvPr/>
                  </p:nvSpPr>
                  <p:spPr>
                    <a:xfrm>
                      <a:off x="7779797" y="2492073"/>
                      <a:ext cx="2417133" cy="487313"/>
                    </a:xfrm>
                    <a:prstGeom prst="rect">
                      <a:avLst/>
                    </a:prstGeom>
                    <a:blipFill>
                      <a:blip r:embed="rId5"/>
                      <a:stretch>
                        <a:fillRect l="-3784" t="-9375" r="-280" b="-20139"/>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DE5A5977-A6D1-4CC3-994F-EC1BF33B65E3}"/>
                    </a:ext>
                  </a:extLst>
                </p:cNvPr>
                <p:cNvSpPr/>
                <p:nvPr/>
              </p:nvSpPr>
              <p:spPr>
                <a:xfrm>
                  <a:off x="7565168" y="2633192"/>
                  <a:ext cx="182880" cy="182880"/>
                </a:xfrm>
                <a:prstGeom prst="rect">
                  <a:avLst/>
                </a:prstGeom>
                <a:solidFill>
                  <a:srgbClr val="B0B3B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291840" eaLnBrk="1" fontAlgn="auto" hangingPunct="1">
                    <a:lnSpc>
                      <a:spcPct val="100000"/>
                    </a:lnSpc>
                    <a:spcBef>
                      <a:spcPts val="0"/>
                    </a:spcBef>
                    <a:spcAft>
                      <a:spcPts val="0"/>
                    </a:spcAft>
                    <a:defRPr/>
                  </a:pPr>
                  <a:endParaRPr lang="en-US" sz="3960" b="0">
                    <a:solidFill>
                      <a:prstClr val="white"/>
                    </a:solidFill>
                    <a:latin typeface="Gulim" panose="020B0503020000020004" pitchFamily="34" charset="-127"/>
                    <a:ea typeface="Gulim" panose="020B0503020000020004" pitchFamily="34" charset="-127"/>
                  </a:endParaRPr>
                </a:p>
              </p:txBody>
            </p:sp>
          </p:grpSp>
          <p:grpSp>
            <p:nvGrpSpPr>
              <p:cNvPr id="18" name="Group 17">
                <a:extLst>
                  <a:ext uri="{FF2B5EF4-FFF2-40B4-BE49-F238E27FC236}">
                    <a16:creationId xmlns:a16="http://schemas.microsoft.com/office/drawing/2014/main" id="{3532CE3F-F619-4EFF-BD3C-B44201048742}"/>
                  </a:ext>
                </a:extLst>
              </p:cNvPr>
              <p:cNvGrpSpPr/>
              <p:nvPr/>
            </p:nvGrpSpPr>
            <p:grpSpPr>
              <a:xfrm>
                <a:off x="8023890" y="4937596"/>
                <a:ext cx="2189993" cy="487313"/>
                <a:chOff x="7571750" y="5016909"/>
                <a:chExt cx="2189993" cy="487313"/>
              </a:xfrm>
            </p:grpSpPr>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EAB7D041-59D8-4618-B12B-9B80D2027C3A}"/>
                        </a:ext>
                      </a:extLst>
                    </p:cNvPr>
                    <p:cNvSpPr txBox="1"/>
                    <p:nvPr/>
                  </p:nvSpPr>
                  <p:spPr>
                    <a:xfrm>
                      <a:off x="7807545" y="5016909"/>
                      <a:ext cx="1954198" cy="487313"/>
                    </a:xfrm>
                    <a:prstGeom prst="rect">
                      <a:avLst/>
                    </a:prstGeom>
                    <a:noFill/>
                  </p:spPr>
                  <p:txBody>
                    <a:bodyPr wrap="square" rtlCol="0">
                      <a:spAutoFit/>
                    </a:bodyPr>
                    <a:lstStyle/>
                    <a:p>
                      <a:pPr algn="l" defTabSz="3291840" eaLnBrk="1" fontAlgn="auto" hangingPunct="1">
                        <a:lnSpc>
                          <a:spcPct val="100000"/>
                        </a:lnSpc>
                        <a:spcBef>
                          <a:spcPts val="0"/>
                        </a:spcBef>
                        <a:spcAft>
                          <a:spcPts val="0"/>
                        </a:spcAft>
                        <a:defRPr/>
                      </a:pPr>
                      <a14:m>
                        <m:oMath xmlns:m="http://schemas.openxmlformats.org/officeDocument/2006/math">
                          <m:r>
                            <a:rPr lang="en-US" b="0" i="1" dirty="0" smtClean="0">
                              <a:solidFill>
                                <a:prstClr val="black"/>
                              </a:solidFill>
                              <a:latin typeface="Cambria Math" panose="02040503050406030204" pitchFamily="18" charset="0"/>
                              <a:ea typeface="Gulim" panose="020B0503020000020004" pitchFamily="34" charset="-127"/>
                            </a:rPr>
                            <m:t>&gt;75</m:t>
                          </m:r>
                          <m:r>
                            <a:rPr lang="en-US" b="0" i="1" dirty="0">
                              <a:solidFill>
                                <a:prstClr val="black"/>
                              </a:solidFill>
                              <a:latin typeface="Cambria Math" panose="02040503050406030204" pitchFamily="18" charset="0"/>
                              <a:ea typeface="Gulim" panose="020B0503020000020004" pitchFamily="34" charset="-127"/>
                            </a:rPr>
                            <m:t>%</m:t>
                          </m:r>
                        </m:oMath>
                      </a14:m>
                      <a:r>
                        <a:rPr lang="en-US" b="0" dirty="0">
                          <a:solidFill>
                            <a:prstClr val="black"/>
                          </a:solidFill>
                          <a:latin typeface="Monserrat"/>
                          <a:ea typeface="Gulim" panose="020B0503020000020004" pitchFamily="34" charset="-127"/>
                        </a:rPr>
                        <a:t> students graduate within 8 years</a:t>
                      </a:r>
                    </a:p>
                  </p:txBody>
                </p:sp>
              </mc:Choice>
              <mc:Fallback>
                <p:sp>
                  <p:nvSpPr>
                    <p:cNvPr id="29" name="TextBox 28">
                      <a:extLst>
                        <a:ext uri="{FF2B5EF4-FFF2-40B4-BE49-F238E27FC236}">
                          <a16:creationId xmlns:a16="http://schemas.microsoft.com/office/drawing/2014/main" id="{EAB7D041-59D8-4618-B12B-9B80D2027C3A}"/>
                        </a:ext>
                      </a:extLst>
                    </p:cNvPr>
                    <p:cNvSpPr txBox="1">
                      <a:spLocks noRot="1" noChangeAspect="1" noMove="1" noResize="1" noEditPoints="1" noAdjustHandles="1" noChangeArrowheads="1" noChangeShapeType="1" noTextEdit="1"/>
                    </p:cNvSpPr>
                    <p:nvPr/>
                  </p:nvSpPr>
                  <p:spPr>
                    <a:xfrm>
                      <a:off x="7807545" y="5016909"/>
                      <a:ext cx="1954198" cy="487313"/>
                    </a:xfrm>
                    <a:prstGeom prst="rect">
                      <a:avLst/>
                    </a:prstGeom>
                    <a:blipFill>
                      <a:blip r:embed="rId6"/>
                      <a:stretch>
                        <a:fillRect l="-4593" t="-9375" b="-20139"/>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32B08C4-ACFC-4C16-B28E-73269ABF0E1E}"/>
                    </a:ext>
                  </a:extLst>
                </p:cNvPr>
                <p:cNvSpPr/>
                <p:nvPr/>
              </p:nvSpPr>
              <p:spPr>
                <a:xfrm>
                  <a:off x="7571750" y="5169126"/>
                  <a:ext cx="182880" cy="182880"/>
                </a:xfrm>
                <a:prstGeom prst="rect">
                  <a:avLst/>
                </a:prstGeom>
                <a:solidFill>
                  <a:srgbClr val="7E6F9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291840" eaLnBrk="1" fontAlgn="auto" hangingPunct="1">
                    <a:lnSpc>
                      <a:spcPct val="100000"/>
                    </a:lnSpc>
                    <a:spcBef>
                      <a:spcPts val="0"/>
                    </a:spcBef>
                    <a:spcAft>
                      <a:spcPts val="0"/>
                    </a:spcAft>
                    <a:defRPr/>
                  </a:pPr>
                  <a:endParaRPr lang="en-US" sz="3960" b="0" dirty="0">
                    <a:solidFill>
                      <a:prstClr val="white"/>
                    </a:solidFill>
                    <a:latin typeface="Gulim" panose="020B0503020000020004" pitchFamily="34" charset="-127"/>
                    <a:ea typeface="Gulim" panose="020B0503020000020004" pitchFamily="34" charset="-127"/>
                  </a:endParaRPr>
                </a:p>
              </p:txBody>
            </p:sp>
          </p:grpSp>
          <p:grpSp>
            <p:nvGrpSpPr>
              <p:cNvPr id="21" name="Group 20">
                <a:extLst>
                  <a:ext uri="{FF2B5EF4-FFF2-40B4-BE49-F238E27FC236}">
                    <a16:creationId xmlns:a16="http://schemas.microsoft.com/office/drawing/2014/main" id="{A9D12684-F27E-4753-B549-BD2E3D7AB10E}"/>
                  </a:ext>
                </a:extLst>
              </p:cNvPr>
              <p:cNvGrpSpPr/>
              <p:nvPr/>
            </p:nvGrpSpPr>
            <p:grpSpPr>
              <a:xfrm>
                <a:off x="8023890" y="3528916"/>
                <a:ext cx="2652928" cy="487313"/>
                <a:chOff x="7565168" y="3748933"/>
                <a:chExt cx="2652928" cy="487313"/>
              </a:xfrm>
            </p:grpSpPr>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53937171-EAAE-4A69-BB66-FEDD23FD6E8E}"/>
                        </a:ext>
                      </a:extLst>
                    </p:cNvPr>
                    <p:cNvSpPr txBox="1"/>
                    <p:nvPr/>
                  </p:nvSpPr>
                  <p:spPr>
                    <a:xfrm>
                      <a:off x="7800963" y="3748933"/>
                      <a:ext cx="2417133" cy="487313"/>
                    </a:xfrm>
                    <a:prstGeom prst="rect">
                      <a:avLst/>
                    </a:prstGeom>
                    <a:noFill/>
                  </p:spPr>
                  <p:txBody>
                    <a:bodyPr wrap="square" rtlCol="0">
                      <a:spAutoFit/>
                    </a:bodyPr>
                    <a:lstStyle/>
                    <a:p>
                      <a:pPr algn="l" defTabSz="3291840" eaLnBrk="1" fontAlgn="auto" hangingPunct="1">
                        <a:lnSpc>
                          <a:spcPct val="100000"/>
                        </a:lnSpc>
                        <a:spcBef>
                          <a:spcPts val="0"/>
                        </a:spcBef>
                        <a:spcAft>
                          <a:spcPts val="0"/>
                        </a:spcAft>
                        <a:defRPr/>
                      </a:pPr>
                      <a14:m>
                        <m:oMath xmlns:m="http://schemas.openxmlformats.org/officeDocument/2006/math">
                          <m:r>
                            <a:rPr lang="en-US" b="0" i="1" dirty="0" smtClean="0">
                              <a:solidFill>
                                <a:prstClr val="black"/>
                              </a:solidFill>
                              <a:latin typeface="Cambria Math" panose="02040503050406030204" pitchFamily="18" charset="0"/>
                              <a:ea typeface="Gulim" panose="020B0503020000020004" pitchFamily="34" charset="-127"/>
                            </a:rPr>
                            <m:t>50%</m:t>
                          </m:r>
                          <m:r>
                            <a:rPr lang="en-US" b="0" i="1" dirty="0" smtClean="0">
                              <a:solidFill>
                                <a:prstClr val="black"/>
                              </a:solidFill>
                              <a:latin typeface="Cambria Math" panose="02040503050406030204" pitchFamily="18" charset="0"/>
                              <a:ea typeface="Cambria Math" panose="02040503050406030204" pitchFamily="18" charset="0"/>
                            </a:rPr>
                            <m:t>&lt;</m:t>
                          </m:r>
                          <m:r>
                            <a:rPr lang="en-US" b="0" i="1" dirty="0" smtClean="0">
                              <a:solidFill>
                                <a:prstClr val="black"/>
                              </a:solidFill>
                              <a:latin typeface="Cambria Math" panose="02040503050406030204" pitchFamily="18" charset="0"/>
                              <a:ea typeface="Gulim" panose="020B0503020000020004" pitchFamily="34" charset="-127"/>
                            </a:rPr>
                            <m:t> </m:t>
                          </m:r>
                        </m:oMath>
                      </a14:m>
                      <a:r>
                        <a:rPr lang="en-US" b="0" dirty="0">
                          <a:solidFill>
                            <a:prstClr val="black"/>
                          </a:solidFill>
                          <a:latin typeface="Monserrat"/>
                          <a:ea typeface="Gulim" panose="020B0503020000020004" pitchFamily="34" charset="-127"/>
                        </a:rPr>
                        <a:t>and </a:t>
                      </a:r>
                      <a14:m>
                        <m:oMath xmlns:m="http://schemas.openxmlformats.org/officeDocument/2006/math">
                          <m:r>
                            <a:rPr lang="en-US" b="0" i="1" dirty="0" smtClean="0">
                              <a:solidFill>
                                <a:prstClr val="black"/>
                              </a:solidFill>
                              <a:latin typeface="Cambria Math" panose="02040503050406030204" pitchFamily="18" charset="0"/>
                              <a:ea typeface="Cambria Math" panose="02040503050406030204" pitchFamily="18" charset="0"/>
                            </a:rPr>
                            <m:t>≤</m:t>
                          </m:r>
                          <m:r>
                            <a:rPr lang="en-US" b="0" i="1" dirty="0" smtClean="0">
                              <a:solidFill>
                                <a:prstClr val="black"/>
                              </a:solidFill>
                              <a:latin typeface="Cambria Math" panose="02040503050406030204" pitchFamily="18" charset="0"/>
                              <a:ea typeface="Gulim" panose="020B0503020000020004" pitchFamily="34" charset="-127"/>
                            </a:rPr>
                            <m:t>75% </m:t>
                          </m:r>
                        </m:oMath>
                      </a14:m>
                      <a:r>
                        <a:rPr lang="en-US" b="0" dirty="0">
                          <a:solidFill>
                            <a:prstClr val="black"/>
                          </a:solidFill>
                          <a:latin typeface="Monserrat"/>
                          <a:ea typeface="Gulim" panose="020B0503020000020004" pitchFamily="34" charset="-127"/>
                        </a:rPr>
                        <a:t>students graduate within 8 years</a:t>
                      </a:r>
                    </a:p>
                  </p:txBody>
                </p:sp>
              </mc:Choice>
              <mc:Fallback>
                <p:sp>
                  <p:nvSpPr>
                    <p:cNvPr id="27" name="TextBox 26">
                      <a:extLst>
                        <a:ext uri="{FF2B5EF4-FFF2-40B4-BE49-F238E27FC236}">
                          <a16:creationId xmlns:a16="http://schemas.microsoft.com/office/drawing/2014/main" id="{53937171-EAAE-4A69-BB66-FEDD23FD6E8E}"/>
                        </a:ext>
                      </a:extLst>
                    </p:cNvPr>
                    <p:cNvSpPr txBox="1">
                      <a:spLocks noRot="1" noChangeAspect="1" noMove="1" noResize="1" noEditPoints="1" noAdjustHandles="1" noChangeArrowheads="1" noChangeShapeType="1" noTextEdit="1"/>
                    </p:cNvSpPr>
                    <p:nvPr/>
                  </p:nvSpPr>
                  <p:spPr>
                    <a:xfrm>
                      <a:off x="7800963" y="3748933"/>
                      <a:ext cx="2417133" cy="487313"/>
                    </a:xfrm>
                    <a:prstGeom prst="rect">
                      <a:avLst/>
                    </a:prstGeom>
                    <a:blipFill>
                      <a:blip r:embed="rId7"/>
                      <a:stretch>
                        <a:fillRect l="-3711" t="-9375" r="-280" b="-20139"/>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483094E9-E40D-4435-8434-68FABACA7063}"/>
                    </a:ext>
                  </a:extLst>
                </p:cNvPr>
                <p:cNvSpPr/>
                <p:nvPr/>
              </p:nvSpPr>
              <p:spPr>
                <a:xfrm>
                  <a:off x="7565168" y="3904221"/>
                  <a:ext cx="182880" cy="182880"/>
                </a:xfrm>
                <a:prstGeom prst="rect">
                  <a:avLst/>
                </a:prstGeom>
                <a:solidFill>
                  <a:srgbClr val="9C555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291840" eaLnBrk="1" fontAlgn="auto" hangingPunct="1">
                    <a:lnSpc>
                      <a:spcPct val="100000"/>
                    </a:lnSpc>
                    <a:spcBef>
                      <a:spcPts val="0"/>
                    </a:spcBef>
                    <a:spcAft>
                      <a:spcPts val="0"/>
                    </a:spcAft>
                    <a:defRPr/>
                  </a:pPr>
                  <a:endParaRPr lang="en-US" sz="3960" b="0">
                    <a:solidFill>
                      <a:prstClr val="white"/>
                    </a:solidFill>
                    <a:latin typeface="Gulim" panose="020B0503020000020004" pitchFamily="34" charset="-127"/>
                    <a:ea typeface="Gulim" panose="020B0503020000020004" pitchFamily="34" charset="-127"/>
                  </a:endParaRPr>
                </a:p>
              </p:txBody>
            </p:sp>
          </p:grpSp>
          <p:grpSp>
            <p:nvGrpSpPr>
              <p:cNvPr id="22" name="Group 21">
                <a:extLst>
                  <a:ext uri="{FF2B5EF4-FFF2-40B4-BE49-F238E27FC236}">
                    <a16:creationId xmlns:a16="http://schemas.microsoft.com/office/drawing/2014/main" id="{2A25A713-01BB-49AD-9508-553CEAE99C94}"/>
                  </a:ext>
                </a:extLst>
              </p:cNvPr>
              <p:cNvGrpSpPr/>
              <p:nvPr/>
            </p:nvGrpSpPr>
            <p:grpSpPr>
              <a:xfrm>
                <a:off x="8023890" y="735531"/>
                <a:ext cx="2314581" cy="487313"/>
                <a:chOff x="7571750" y="1237249"/>
                <a:chExt cx="2314581" cy="487313"/>
              </a:xfrm>
            </p:grpSpPr>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9A3B0AE9-C8B0-4530-8F7E-DE2C601747B4}"/>
                        </a:ext>
                      </a:extLst>
                    </p:cNvPr>
                    <p:cNvSpPr txBox="1"/>
                    <p:nvPr/>
                  </p:nvSpPr>
                  <p:spPr>
                    <a:xfrm>
                      <a:off x="7807545" y="1237249"/>
                      <a:ext cx="2078786" cy="487313"/>
                    </a:xfrm>
                    <a:prstGeom prst="rect">
                      <a:avLst/>
                    </a:prstGeom>
                    <a:noFill/>
                  </p:spPr>
                  <p:txBody>
                    <a:bodyPr wrap="square" rtlCol="0">
                      <a:spAutoFit/>
                    </a:bodyPr>
                    <a:lstStyle/>
                    <a:p>
                      <a:pPr algn="l" defTabSz="3291840" eaLnBrk="1" fontAlgn="auto" hangingPunct="1">
                        <a:lnSpc>
                          <a:spcPct val="100000"/>
                        </a:lnSpc>
                        <a:spcBef>
                          <a:spcPts val="0"/>
                        </a:spcBef>
                        <a:spcAft>
                          <a:spcPts val="0"/>
                        </a:spcAft>
                        <a:defRPr/>
                      </a:pPr>
                      <a14:m>
                        <m:oMath xmlns:m="http://schemas.openxmlformats.org/officeDocument/2006/math">
                          <m:r>
                            <a:rPr lang="en-US" b="0" i="1" dirty="0" smtClean="0">
                              <a:solidFill>
                                <a:prstClr val="black"/>
                              </a:solidFill>
                              <a:latin typeface="Cambria Math" panose="02040503050406030204" pitchFamily="18" charset="0"/>
                              <a:ea typeface="Cambria Math" panose="02040503050406030204" pitchFamily="18" charset="0"/>
                            </a:rPr>
                            <m:t>≤</m:t>
                          </m:r>
                          <m:r>
                            <a:rPr lang="en-US" b="0" i="1" dirty="0" smtClean="0">
                              <a:solidFill>
                                <a:prstClr val="black"/>
                              </a:solidFill>
                              <a:latin typeface="Cambria Math" panose="02040503050406030204" pitchFamily="18" charset="0"/>
                              <a:ea typeface="Gulim" panose="020B0503020000020004" pitchFamily="34" charset="-127"/>
                            </a:rPr>
                            <m:t>25% </m:t>
                          </m:r>
                        </m:oMath>
                      </a14:m>
                      <a:r>
                        <a:rPr lang="en-US" b="0" dirty="0">
                          <a:solidFill>
                            <a:prstClr val="black"/>
                          </a:solidFill>
                          <a:latin typeface="Monserrat"/>
                          <a:ea typeface="Gulim" panose="020B0503020000020004" pitchFamily="34" charset="-127"/>
                        </a:rPr>
                        <a:t>students</a:t>
                      </a:r>
                    </a:p>
                    <a:p>
                      <a:pPr algn="l" defTabSz="3291840" eaLnBrk="1" fontAlgn="auto" hangingPunct="1">
                        <a:lnSpc>
                          <a:spcPct val="100000"/>
                        </a:lnSpc>
                        <a:spcBef>
                          <a:spcPts val="0"/>
                        </a:spcBef>
                        <a:spcAft>
                          <a:spcPts val="0"/>
                        </a:spcAft>
                        <a:defRPr/>
                      </a:pPr>
                      <a:r>
                        <a:rPr lang="en-US" b="0" dirty="0">
                          <a:solidFill>
                            <a:prstClr val="black"/>
                          </a:solidFill>
                          <a:latin typeface="Monserrat"/>
                          <a:ea typeface="Gulim" panose="020B0503020000020004" pitchFamily="34" charset="-127"/>
                        </a:rPr>
                        <a:t>graduate within 8 years</a:t>
                      </a:r>
                    </a:p>
                  </p:txBody>
                </p:sp>
              </mc:Choice>
              <mc:Fallback>
                <p:sp>
                  <p:nvSpPr>
                    <p:cNvPr id="25" name="TextBox 24">
                      <a:extLst>
                        <a:ext uri="{FF2B5EF4-FFF2-40B4-BE49-F238E27FC236}">
                          <a16:creationId xmlns:a16="http://schemas.microsoft.com/office/drawing/2014/main" id="{9A3B0AE9-C8B0-4530-8F7E-DE2C601747B4}"/>
                        </a:ext>
                      </a:extLst>
                    </p:cNvPr>
                    <p:cNvSpPr txBox="1">
                      <a:spLocks noRot="1" noChangeAspect="1" noMove="1" noResize="1" noEditPoints="1" noAdjustHandles="1" noChangeArrowheads="1" noChangeShapeType="1" noTextEdit="1"/>
                    </p:cNvSpPr>
                    <p:nvPr/>
                  </p:nvSpPr>
                  <p:spPr>
                    <a:xfrm>
                      <a:off x="7807545" y="1237249"/>
                      <a:ext cx="2078786" cy="487313"/>
                    </a:xfrm>
                    <a:prstGeom prst="rect">
                      <a:avLst/>
                    </a:prstGeom>
                    <a:blipFill>
                      <a:blip r:embed="rId8"/>
                      <a:stretch>
                        <a:fillRect l="-4316" t="-9375" b="-20139"/>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85AB0820-98E4-45D8-99F9-2E38E3A22BCC}"/>
                    </a:ext>
                  </a:extLst>
                </p:cNvPr>
                <p:cNvSpPr/>
                <p:nvPr/>
              </p:nvSpPr>
              <p:spPr>
                <a:xfrm>
                  <a:off x="7571750" y="1389466"/>
                  <a:ext cx="182880" cy="182880"/>
                </a:xfrm>
                <a:prstGeom prst="rect">
                  <a:avLst/>
                </a:prstGeom>
                <a:solidFill>
                  <a:srgbClr val="FFC62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291840" eaLnBrk="1" fontAlgn="auto" hangingPunct="1">
                    <a:lnSpc>
                      <a:spcPct val="100000"/>
                    </a:lnSpc>
                    <a:spcBef>
                      <a:spcPts val="0"/>
                    </a:spcBef>
                    <a:spcAft>
                      <a:spcPts val="0"/>
                    </a:spcAft>
                    <a:defRPr/>
                  </a:pPr>
                  <a:endParaRPr lang="en-US" sz="3960" b="0">
                    <a:solidFill>
                      <a:prstClr val="white"/>
                    </a:solidFill>
                    <a:latin typeface="Gulim" panose="020B0503020000020004" pitchFamily="34" charset="-127"/>
                    <a:ea typeface="Gulim" panose="020B0503020000020004" pitchFamily="34" charset="-127"/>
                  </a:endParaRPr>
                </a:p>
              </p:txBody>
            </p:sp>
          </p:grpSp>
        </p:grpSp>
      </p:grpSp>
      <p:grpSp>
        <p:nvGrpSpPr>
          <p:cNvPr id="45" name="Group 44">
            <a:extLst>
              <a:ext uri="{FF2B5EF4-FFF2-40B4-BE49-F238E27FC236}">
                <a16:creationId xmlns:a16="http://schemas.microsoft.com/office/drawing/2014/main" id="{853B65C8-62F4-41FD-848C-137FC6E01CAF}"/>
              </a:ext>
            </a:extLst>
          </p:cNvPr>
          <p:cNvGrpSpPr/>
          <p:nvPr/>
        </p:nvGrpSpPr>
        <p:grpSpPr>
          <a:xfrm>
            <a:off x="6009173" y="15988841"/>
            <a:ext cx="1420650" cy="618631"/>
            <a:chOff x="1809750" y="3037599"/>
            <a:chExt cx="394625" cy="171842"/>
          </a:xfrm>
        </p:grpSpPr>
        <p:sp>
          <p:nvSpPr>
            <p:cNvPr id="46" name="Rectangle 45">
              <a:extLst>
                <a:ext uri="{FF2B5EF4-FFF2-40B4-BE49-F238E27FC236}">
                  <a16:creationId xmlns:a16="http://schemas.microsoft.com/office/drawing/2014/main" id="{0BAA4A06-7760-490B-A272-32BAFDAB5896}"/>
                </a:ext>
              </a:extLst>
            </p:cNvPr>
            <p:cNvSpPr/>
            <p:nvPr/>
          </p:nvSpPr>
          <p:spPr>
            <a:xfrm>
              <a:off x="1809750" y="3057525"/>
              <a:ext cx="245269" cy="119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3291840" eaLnBrk="1" fontAlgn="auto" hangingPunct="1">
                <a:lnSpc>
                  <a:spcPct val="100000"/>
                </a:lnSpc>
                <a:spcBef>
                  <a:spcPts val="0"/>
                </a:spcBef>
                <a:spcAft>
                  <a:spcPts val="0"/>
                </a:spcAft>
                <a:defRPr/>
              </a:pPr>
              <a:endParaRPr lang="en-US" sz="6480" b="0">
                <a:solidFill>
                  <a:prstClr val="white"/>
                </a:solidFill>
                <a:latin typeface="Calibri" panose="020F0502020204030204"/>
              </a:endParaRPr>
            </a:p>
          </p:txBody>
        </p:sp>
        <p:sp>
          <p:nvSpPr>
            <p:cNvPr id="47" name="TextBox 46">
              <a:extLst>
                <a:ext uri="{FF2B5EF4-FFF2-40B4-BE49-F238E27FC236}">
                  <a16:creationId xmlns:a16="http://schemas.microsoft.com/office/drawing/2014/main" id="{BC6DF162-03EF-4B7B-BDFD-6D5C1637F835}"/>
                </a:ext>
              </a:extLst>
            </p:cNvPr>
            <p:cNvSpPr txBox="1"/>
            <p:nvPr/>
          </p:nvSpPr>
          <p:spPr>
            <a:xfrm>
              <a:off x="1809750" y="3037599"/>
              <a:ext cx="394625" cy="171842"/>
            </a:xfrm>
            <a:prstGeom prst="rect">
              <a:avLst/>
            </a:prstGeom>
            <a:noFill/>
          </p:spPr>
          <p:txBody>
            <a:bodyPr wrap="square" rtlCol="0">
              <a:spAutoFit/>
            </a:bodyPr>
            <a:lstStyle/>
            <a:p>
              <a:pPr algn="l" defTabSz="3291840" eaLnBrk="1" fontAlgn="auto" hangingPunct="1">
                <a:lnSpc>
                  <a:spcPct val="100000"/>
                </a:lnSpc>
                <a:spcBef>
                  <a:spcPts val="0"/>
                </a:spcBef>
                <a:spcAft>
                  <a:spcPts val="0"/>
                </a:spcAft>
                <a:defRPr/>
              </a:pPr>
              <a:r>
                <a:rPr lang="en-US" sz="3420" b="0" dirty="0">
                  <a:solidFill>
                    <a:prstClr val="black"/>
                  </a:solidFill>
                  <a:latin typeface="Monserrat"/>
                  <a:ea typeface="Gulim" panose="020B0503020000020004" pitchFamily="34" charset="-127"/>
                </a:rPr>
                <a:t>400</a:t>
              </a:r>
            </a:p>
          </p:txBody>
        </p:sp>
      </p:grpSp>
      <p:sp>
        <p:nvSpPr>
          <p:cNvPr id="48" name="TextBox 47">
            <a:extLst>
              <a:ext uri="{FF2B5EF4-FFF2-40B4-BE49-F238E27FC236}">
                <a16:creationId xmlns:a16="http://schemas.microsoft.com/office/drawing/2014/main" id="{722FCC50-E5A4-410E-A5DD-4D148328B6A8}"/>
              </a:ext>
            </a:extLst>
          </p:cNvPr>
          <p:cNvSpPr txBox="1"/>
          <p:nvPr/>
        </p:nvSpPr>
        <p:spPr>
          <a:xfrm rot="16200000">
            <a:off x="291321" y="15505907"/>
            <a:ext cx="1896613" cy="674031"/>
          </a:xfrm>
          <a:prstGeom prst="rect">
            <a:avLst/>
          </a:prstGeom>
          <a:noFill/>
        </p:spPr>
        <p:txBody>
          <a:bodyPr wrap="square" rtlCol="0">
            <a:spAutoFit/>
          </a:bodyPr>
          <a:lstStyle/>
          <a:p>
            <a:pPr algn="l" defTabSz="3291840" eaLnBrk="1" fontAlgn="auto" hangingPunct="1">
              <a:lnSpc>
                <a:spcPct val="100000"/>
              </a:lnSpc>
              <a:spcBef>
                <a:spcPts val="0"/>
              </a:spcBef>
              <a:spcAft>
                <a:spcPts val="0"/>
              </a:spcAft>
              <a:defRPr/>
            </a:pPr>
            <a:r>
              <a:rPr lang="en-US" sz="3780" b="0" dirty="0">
                <a:solidFill>
                  <a:prstClr val="black"/>
                </a:solidFill>
                <a:latin typeface="Calibri" panose="020F0502020204030204"/>
              </a:rPr>
              <a:t>count</a:t>
            </a:r>
            <a:endParaRPr lang="en-US" sz="6480" b="0" dirty="0">
              <a:solidFill>
                <a:prstClr val="black"/>
              </a:solidFill>
              <a:latin typeface="Calibri" panose="020F0502020204030204"/>
            </a:endParaRPr>
          </a:p>
        </p:txBody>
      </p:sp>
    </p:spTree>
    <p:extLst>
      <p:ext uri="{BB962C8B-B14F-4D97-AF65-F5344CB8AC3E}">
        <p14:creationId xmlns:p14="http://schemas.microsoft.com/office/powerpoint/2010/main" val="31997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histogram&#10;&#10;Description automatically generated">
            <a:extLst>
              <a:ext uri="{FF2B5EF4-FFF2-40B4-BE49-F238E27FC236}">
                <a16:creationId xmlns:a16="http://schemas.microsoft.com/office/drawing/2014/main" id="{53767D5F-3498-4A36-953F-0148945FFC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39808" y="13791817"/>
            <a:ext cx="15605792" cy="6583693"/>
          </a:xfrm>
          <a:prstGeom prst="rect">
            <a:avLst/>
          </a:prstGeom>
        </p:spPr>
      </p:pic>
      <p:sp>
        <p:nvSpPr>
          <p:cNvPr id="3" name="TextBox 2">
            <a:extLst>
              <a:ext uri="{FF2B5EF4-FFF2-40B4-BE49-F238E27FC236}">
                <a16:creationId xmlns:a16="http://schemas.microsoft.com/office/drawing/2014/main" id="{B72F4E67-BC25-48F0-A716-C3C449AAAFF2}"/>
              </a:ext>
            </a:extLst>
          </p:cNvPr>
          <p:cNvSpPr txBox="1"/>
          <p:nvPr/>
        </p:nvSpPr>
        <p:spPr>
          <a:xfrm>
            <a:off x="10441858" y="9350477"/>
            <a:ext cx="8672052" cy="810928"/>
          </a:xfrm>
          <a:prstGeom prst="rect">
            <a:avLst/>
          </a:prstGeom>
          <a:noFill/>
        </p:spPr>
        <p:txBody>
          <a:bodyPr wrap="square" rtlCol="0">
            <a:spAutoFit/>
          </a:bodyPr>
          <a:lstStyle/>
          <a:p>
            <a:r>
              <a:rPr lang="en-US" sz="6600" b="0" dirty="0">
                <a:latin typeface="Monserrat"/>
              </a:rPr>
              <a:t>Minority Pell</a:t>
            </a:r>
            <a:endParaRPr lang="en-US" b="0" dirty="0">
              <a:latin typeface="Monserrat"/>
            </a:endParaRPr>
          </a:p>
        </p:txBody>
      </p:sp>
      <p:sp>
        <p:nvSpPr>
          <p:cNvPr id="4" name="TextBox 3">
            <a:extLst>
              <a:ext uri="{FF2B5EF4-FFF2-40B4-BE49-F238E27FC236}">
                <a16:creationId xmlns:a16="http://schemas.microsoft.com/office/drawing/2014/main" id="{2ADD1F0D-5B5B-4029-8614-249C11E8C94E}"/>
              </a:ext>
            </a:extLst>
          </p:cNvPr>
          <p:cNvSpPr txBox="1"/>
          <p:nvPr/>
        </p:nvSpPr>
        <p:spPr>
          <a:xfrm>
            <a:off x="10441858" y="10060741"/>
            <a:ext cx="8672052" cy="810928"/>
          </a:xfrm>
          <a:prstGeom prst="rect">
            <a:avLst/>
          </a:prstGeom>
          <a:noFill/>
        </p:spPr>
        <p:txBody>
          <a:bodyPr wrap="square" rtlCol="0">
            <a:spAutoFit/>
          </a:bodyPr>
          <a:lstStyle/>
          <a:p>
            <a:r>
              <a:rPr lang="en-US" sz="6600" b="0" dirty="0">
                <a:latin typeface="Monserrat"/>
              </a:rPr>
              <a:t>Majority Pell</a:t>
            </a:r>
            <a:endParaRPr lang="en-US" b="0" dirty="0">
              <a:latin typeface="Monserrat"/>
            </a:endParaRPr>
          </a:p>
        </p:txBody>
      </p:sp>
    </p:spTree>
    <p:extLst>
      <p:ext uri="{BB962C8B-B14F-4D97-AF65-F5344CB8AC3E}">
        <p14:creationId xmlns:p14="http://schemas.microsoft.com/office/powerpoint/2010/main" val="3354490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79DC67-B09A-444A-89FB-C3121F9CDCD5}"/>
              </a:ext>
            </a:extLst>
          </p:cNvPr>
          <p:cNvSpPr txBox="1"/>
          <p:nvPr/>
        </p:nvSpPr>
        <p:spPr>
          <a:xfrm>
            <a:off x="15198212" y="20803823"/>
            <a:ext cx="8672052" cy="810928"/>
          </a:xfrm>
          <a:prstGeom prst="rect">
            <a:avLst/>
          </a:prstGeom>
          <a:noFill/>
        </p:spPr>
        <p:txBody>
          <a:bodyPr wrap="square" rtlCol="0">
            <a:spAutoFit/>
          </a:bodyPr>
          <a:lstStyle/>
          <a:p>
            <a:r>
              <a:rPr lang="en-US" sz="6600" b="0" dirty="0">
                <a:latin typeface="Monserrat"/>
              </a:rPr>
              <a:t>Majority Pell</a:t>
            </a:r>
            <a:endParaRPr lang="en-US" b="0" dirty="0">
              <a:latin typeface="Monserrat"/>
            </a:endParaRPr>
          </a:p>
        </p:txBody>
      </p:sp>
      <p:sp>
        <p:nvSpPr>
          <p:cNvPr id="3" name="TextBox 2">
            <a:extLst>
              <a:ext uri="{FF2B5EF4-FFF2-40B4-BE49-F238E27FC236}">
                <a16:creationId xmlns:a16="http://schemas.microsoft.com/office/drawing/2014/main" id="{041A48C5-38C2-4090-85ED-0BEF37B7695D}"/>
              </a:ext>
            </a:extLst>
          </p:cNvPr>
          <p:cNvSpPr txBox="1"/>
          <p:nvPr/>
        </p:nvSpPr>
        <p:spPr>
          <a:xfrm>
            <a:off x="15106035" y="12572800"/>
            <a:ext cx="8672052" cy="810928"/>
          </a:xfrm>
          <a:prstGeom prst="rect">
            <a:avLst/>
          </a:prstGeom>
          <a:noFill/>
        </p:spPr>
        <p:txBody>
          <a:bodyPr wrap="square" rtlCol="0">
            <a:spAutoFit/>
          </a:bodyPr>
          <a:lstStyle/>
          <a:p>
            <a:r>
              <a:rPr lang="en-US" sz="6600" b="0" dirty="0">
                <a:latin typeface="Monserrat"/>
              </a:rPr>
              <a:t>Minority Pell</a:t>
            </a:r>
            <a:endParaRPr lang="en-US" b="0" dirty="0">
              <a:latin typeface="Monserrat"/>
            </a:endParaRPr>
          </a:p>
        </p:txBody>
      </p:sp>
      <p:sp>
        <p:nvSpPr>
          <p:cNvPr id="4" name="TextBox 3">
            <a:extLst>
              <a:ext uri="{FF2B5EF4-FFF2-40B4-BE49-F238E27FC236}">
                <a16:creationId xmlns:a16="http://schemas.microsoft.com/office/drawing/2014/main" id="{7801B905-54B4-4482-9946-2A565B4F538D}"/>
              </a:ext>
            </a:extLst>
          </p:cNvPr>
          <p:cNvSpPr txBox="1"/>
          <p:nvPr/>
        </p:nvSpPr>
        <p:spPr>
          <a:xfrm>
            <a:off x="14229735" y="12207994"/>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b="0" dirty="0">
                <a:solidFill>
                  <a:prstClr val="black"/>
                </a:solidFill>
                <a:latin typeface="Monserrat"/>
              </a:rPr>
              <a:t>2</a:t>
            </a:r>
            <a:r>
              <a:rPr kumimoji="0" lang="en-US" sz="7200" b="0" i="0" u="none" strike="noStrike" kern="1200" cap="none" spc="0" normalizeH="0" baseline="0" noProof="0" dirty="0">
                <a:ln>
                  <a:noFill/>
                </a:ln>
                <a:solidFill>
                  <a:prstClr val="black"/>
                </a:solidFill>
                <a:effectLst/>
                <a:uLnTx/>
                <a:uFillTx/>
                <a:latin typeface="Monserrat"/>
              </a:rPr>
              <a:t>-year</a:t>
            </a:r>
          </a:p>
        </p:txBody>
      </p:sp>
      <p:sp>
        <p:nvSpPr>
          <p:cNvPr id="5" name="TextBox 4">
            <a:extLst>
              <a:ext uri="{FF2B5EF4-FFF2-40B4-BE49-F238E27FC236}">
                <a16:creationId xmlns:a16="http://schemas.microsoft.com/office/drawing/2014/main" id="{BAED2E8C-9F70-4C6D-B6CA-BE7FFB27C101}"/>
              </a:ext>
            </a:extLst>
          </p:cNvPr>
          <p:cNvSpPr txBox="1"/>
          <p:nvPr/>
        </p:nvSpPr>
        <p:spPr>
          <a:xfrm>
            <a:off x="11154696" y="20457340"/>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Private</a:t>
            </a:r>
          </a:p>
        </p:txBody>
      </p:sp>
      <p:sp>
        <p:nvSpPr>
          <p:cNvPr id="6" name="TextBox 5">
            <a:extLst>
              <a:ext uri="{FF2B5EF4-FFF2-40B4-BE49-F238E27FC236}">
                <a16:creationId xmlns:a16="http://schemas.microsoft.com/office/drawing/2014/main" id="{A704F349-2383-4004-8862-3444CFF5A7F1}"/>
              </a:ext>
            </a:extLst>
          </p:cNvPr>
          <p:cNvSpPr txBox="1"/>
          <p:nvPr/>
        </p:nvSpPr>
        <p:spPr>
          <a:xfrm>
            <a:off x="11154696" y="12207994"/>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Public</a:t>
            </a:r>
          </a:p>
        </p:txBody>
      </p:sp>
      <p:sp>
        <p:nvSpPr>
          <p:cNvPr id="7" name="TextBox 6">
            <a:extLst>
              <a:ext uri="{FF2B5EF4-FFF2-40B4-BE49-F238E27FC236}">
                <a16:creationId xmlns:a16="http://schemas.microsoft.com/office/drawing/2014/main" id="{2668E23E-5FE3-42DB-BCA6-CD32DB522B40}"/>
              </a:ext>
            </a:extLst>
          </p:cNvPr>
          <p:cNvSpPr txBox="1"/>
          <p:nvPr/>
        </p:nvSpPr>
        <p:spPr>
          <a:xfrm>
            <a:off x="14382135" y="20457341"/>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4-year</a:t>
            </a:r>
          </a:p>
        </p:txBody>
      </p:sp>
    </p:spTree>
    <p:extLst>
      <p:ext uri="{BB962C8B-B14F-4D97-AF65-F5344CB8AC3E}">
        <p14:creationId xmlns:p14="http://schemas.microsoft.com/office/powerpoint/2010/main" val="1363852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0106C972-59F7-4741-BD38-0FF9C2D84A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732" r="27812"/>
          <a:stretch/>
        </p:blipFill>
        <p:spPr>
          <a:xfrm rot="5400000">
            <a:off x="26537619" y="18007793"/>
            <a:ext cx="6069258" cy="5074693"/>
          </a:xfrm>
          <a:prstGeom prst="rect">
            <a:avLst/>
          </a:prstGeom>
        </p:spPr>
      </p:pic>
      <p:pic>
        <p:nvPicPr>
          <p:cNvPr id="7" name="Picture 6" descr="Chart, histogram&#10;&#10;Description automatically generated">
            <a:extLst>
              <a:ext uri="{FF2B5EF4-FFF2-40B4-BE49-F238E27FC236}">
                <a16:creationId xmlns:a16="http://schemas.microsoft.com/office/drawing/2014/main" id="{47CF849A-FEDC-4B98-9702-F317E03FFB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8934" r="10027" b="19599"/>
          <a:stretch/>
        </p:blipFill>
        <p:spPr>
          <a:xfrm rot="5400000">
            <a:off x="24462643" y="26368241"/>
            <a:ext cx="8287750" cy="2388659"/>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3CAEC477-7E9F-4E4D-AEB9-69547B1C98E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829" r="13722"/>
          <a:stretch/>
        </p:blipFill>
        <p:spPr>
          <a:xfrm rot="5400000">
            <a:off x="25208108" y="3393596"/>
            <a:ext cx="7904099" cy="4250511"/>
          </a:xfrm>
          <a:prstGeom prst="rect">
            <a:avLst/>
          </a:prstGeom>
        </p:spPr>
      </p:pic>
      <p:pic>
        <p:nvPicPr>
          <p:cNvPr id="13" name="Picture 12" descr="A picture containing histogram&#10;&#10;Description automatically generated">
            <a:extLst>
              <a:ext uri="{FF2B5EF4-FFF2-40B4-BE49-F238E27FC236}">
                <a16:creationId xmlns:a16="http://schemas.microsoft.com/office/drawing/2014/main" id="{C5FE2EC7-9165-4223-BB3A-335585F8BAC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365" r="20124"/>
          <a:stretch/>
        </p:blipFill>
        <p:spPr>
          <a:xfrm rot="5400000">
            <a:off x="25732666" y="11303331"/>
            <a:ext cx="7315524" cy="4711052"/>
          </a:xfrm>
          <a:prstGeom prst="rect">
            <a:avLst/>
          </a:prstGeom>
        </p:spPr>
      </p:pic>
      <p:pic>
        <p:nvPicPr>
          <p:cNvPr id="15" name="Picture 14" descr="A screenshot of a computer&#10;&#10;Description automatically generated with medium confidence">
            <a:extLst>
              <a:ext uri="{FF2B5EF4-FFF2-40B4-BE49-F238E27FC236}">
                <a16:creationId xmlns:a16="http://schemas.microsoft.com/office/drawing/2014/main" id="{ED29FD56-F451-4B7C-A43D-9AC596B0B425}"/>
              </a:ext>
            </a:extLst>
          </p:cNvPr>
          <p:cNvPicPr>
            <a:picLocks noChangeAspect="1"/>
          </p:cNvPicPr>
          <p:nvPr/>
        </p:nvPicPr>
        <p:blipFill rotWithShape="1">
          <a:blip r:embed="rId6">
            <a:extLst>
              <a:ext uri="{28A0092B-C50C-407E-A947-70E740481C1C}">
                <a14:useLocalDpi xmlns:a14="http://schemas.microsoft.com/office/drawing/2010/main" val="0"/>
              </a:ext>
            </a:extLst>
          </a:blip>
          <a:srcRect l="33299" t="3176" r="41940" b="10280"/>
          <a:stretch/>
        </p:blipFill>
        <p:spPr>
          <a:xfrm rot="5400000">
            <a:off x="3877653" y="5987842"/>
            <a:ext cx="7669161" cy="11308651"/>
          </a:xfrm>
          <a:prstGeom prst="rect">
            <a:avLst/>
          </a:prstGeom>
        </p:spPr>
      </p:pic>
      <p:sp>
        <p:nvSpPr>
          <p:cNvPr id="16" name="TextBox 15">
            <a:extLst>
              <a:ext uri="{FF2B5EF4-FFF2-40B4-BE49-F238E27FC236}">
                <a16:creationId xmlns:a16="http://schemas.microsoft.com/office/drawing/2014/main" id="{0EFAE370-378A-46F6-8E24-9526D6AE2806}"/>
              </a:ext>
            </a:extLst>
          </p:cNvPr>
          <p:cNvSpPr txBox="1"/>
          <p:nvPr/>
        </p:nvSpPr>
        <p:spPr>
          <a:xfrm>
            <a:off x="86144" y="11498482"/>
            <a:ext cx="8672052" cy="876202"/>
          </a:xfrm>
          <a:prstGeom prst="rect">
            <a:avLst/>
          </a:prstGeom>
          <a:noFill/>
        </p:spPr>
        <p:txBody>
          <a:bodyPr wrap="square" rtlCol="0">
            <a:spAutoFit/>
          </a:bodyPr>
          <a:lstStyle/>
          <a:p>
            <a:r>
              <a:rPr lang="en-US" sz="7200" b="0" dirty="0">
                <a:latin typeface="Monserrat"/>
              </a:rPr>
              <a:t>Majority Pell</a:t>
            </a:r>
          </a:p>
        </p:txBody>
      </p:sp>
      <p:sp>
        <p:nvSpPr>
          <p:cNvPr id="17" name="TextBox 16">
            <a:extLst>
              <a:ext uri="{FF2B5EF4-FFF2-40B4-BE49-F238E27FC236}">
                <a16:creationId xmlns:a16="http://schemas.microsoft.com/office/drawing/2014/main" id="{866538D5-52DE-46FD-90D4-F78E02C7E50A}"/>
              </a:ext>
            </a:extLst>
          </p:cNvPr>
          <p:cNvSpPr txBox="1"/>
          <p:nvPr/>
        </p:nvSpPr>
        <p:spPr>
          <a:xfrm>
            <a:off x="86144" y="7369486"/>
            <a:ext cx="8672052" cy="876202"/>
          </a:xfrm>
          <a:prstGeom prst="rect">
            <a:avLst/>
          </a:prstGeom>
          <a:noFill/>
        </p:spPr>
        <p:txBody>
          <a:bodyPr wrap="square" rtlCol="0">
            <a:spAutoFit/>
          </a:bodyPr>
          <a:lstStyle/>
          <a:p>
            <a:r>
              <a:rPr lang="en-US" sz="7200" b="0" dirty="0">
                <a:latin typeface="Monserrat"/>
              </a:rPr>
              <a:t>Minority Pell</a:t>
            </a:r>
          </a:p>
        </p:txBody>
      </p:sp>
      <p:sp>
        <p:nvSpPr>
          <p:cNvPr id="18" name="TextBox 17">
            <a:extLst>
              <a:ext uri="{FF2B5EF4-FFF2-40B4-BE49-F238E27FC236}">
                <a16:creationId xmlns:a16="http://schemas.microsoft.com/office/drawing/2014/main" id="{19D64CD0-F3F9-46AA-A378-44DFCFC1DC28}"/>
              </a:ext>
            </a:extLst>
          </p:cNvPr>
          <p:cNvSpPr txBox="1"/>
          <p:nvPr/>
        </p:nvSpPr>
        <p:spPr>
          <a:xfrm>
            <a:off x="6011939" y="24711291"/>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b="0" dirty="0">
                <a:solidFill>
                  <a:prstClr val="black"/>
                </a:solidFill>
                <a:latin typeface="Monserrat"/>
              </a:rPr>
              <a:t>2</a:t>
            </a:r>
            <a:r>
              <a:rPr kumimoji="0" lang="en-US" sz="7200" b="0" i="0" u="none" strike="noStrike" kern="1200" cap="none" spc="0" normalizeH="0" baseline="0" noProof="0" dirty="0">
                <a:ln>
                  <a:noFill/>
                </a:ln>
                <a:solidFill>
                  <a:prstClr val="black"/>
                </a:solidFill>
                <a:effectLst/>
                <a:uLnTx/>
                <a:uFillTx/>
                <a:latin typeface="Monserrat"/>
              </a:rPr>
              <a:t>-year</a:t>
            </a:r>
          </a:p>
        </p:txBody>
      </p:sp>
      <p:sp>
        <p:nvSpPr>
          <p:cNvPr id="19" name="TextBox 18">
            <a:extLst>
              <a:ext uri="{FF2B5EF4-FFF2-40B4-BE49-F238E27FC236}">
                <a16:creationId xmlns:a16="http://schemas.microsoft.com/office/drawing/2014/main" id="{49A8EE5E-EE84-4B0D-89C0-6F70C1C585D2}"/>
              </a:ext>
            </a:extLst>
          </p:cNvPr>
          <p:cNvSpPr txBox="1"/>
          <p:nvPr/>
        </p:nvSpPr>
        <p:spPr>
          <a:xfrm>
            <a:off x="22851558" y="26962405"/>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Private</a:t>
            </a:r>
          </a:p>
        </p:txBody>
      </p:sp>
      <p:sp>
        <p:nvSpPr>
          <p:cNvPr id="20" name="TextBox 19">
            <a:extLst>
              <a:ext uri="{FF2B5EF4-FFF2-40B4-BE49-F238E27FC236}">
                <a16:creationId xmlns:a16="http://schemas.microsoft.com/office/drawing/2014/main" id="{4A93E5FF-2A3B-4962-8A46-527636D05590}"/>
              </a:ext>
            </a:extLst>
          </p:cNvPr>
          <p:cNvSpPr txBox="1"/>
          <p:nvPr/>
        </p:nvSpPr>
        <p:spPr>
          <a:xfrm>
            <a:off x="23547638" y="12109798"/>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Public</a:t>
            </a:r>
          </a:p>
        </p:txBody>
      </p:sp>
      <p:sp>
        <p:nvSpPr>
          <p:cNvPr id="21" name="TextBox 20">
            <a:extLst>
              <a:ext uri="{FF2B5EF4-FFF2-40B4-BE49-F238E27FC236}">
                <a16:creationId xmlns:a16="http://schemas.microsoft.com/office/drawing/2014/main" id="{B27C42A9-06D1-4F62-AEEC-A2EC4236C820}"/>
              </a:ext>
            </a:extLst>
          </p:cNvPr>
          <p:cNvSpPr txBox="1"/>
          <p:nvPr/>
        </p:nvSpPr>
        <p:spPr>
          <a:xfrm>
            <a:off x="8988522" y="24754164"/>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4-year</a:t>
            </a:r>
          </a:p>
        </p:txBody>
      </p:sp>
      <p:grpSp>
        <p:nvGrpSpPr>
          <p:cNvPr id="31" name="Group 30">
            <a:extLst>
              <a:ext uri="{FF2B5EF4-FFF2-40B4-BE49-F238E27FC236}">
                <a16:creationId xmlns:a16="http://schemas.microsoft.com/office/drawing/2014/main" id="{87923D6A-37F4-42BC-A368-C8F1E6070C12}"/>
              </a:ext>
            </a:extLst>
          </p:cNvPr>
          <p:cNvGrpSpPr/>
          <p:nvPr/>
        </p:nvGrpSpPr>
        <p:grpSpPr>
          <a:xfrm>
            <a:off x="15410788" y="1566802"/>
            <a:ext cx="6015078" cy="4243448"/>
            <a:chOff x="16915738" y="1566802"/>
            <a:chExt cx="6015078" cy="4243448"/>
          </a:xfrm>
        </p:grpSpPr>
        <p:pic>
          <p:nvPicPr>
            <p:cNvPr id="11" name="Picture 10" descr="Shape&#10;&#10;Description automatically generated">
              <a:extLst>
                <a:ext uri="{FF2B5EF4-FFF2-40B4-BE49-F238E27FC236}">
                  <a16:creationId xmlns:a16="http://schemas.microsoft.com/office/drawing/2014/main" id="{3DE9EE3E-71CB-4A6C-9DF9-696A5DAE5CC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4813" t="-1" r="54429" b="9914"/>
            <a:stretch/>
          </p:blipFill>
          <p:spPr>
            <a:xfrm rot="5400000">
              <a:off x="18345559" y="1224993"/>
              <a:ext cx="3239466" cy="5931048"/>
            </a:xfrm>
            <a:prstGeom prst="rect">
              <a:avLst/>
            </a:prstGeom>
          </p:spPr>
        </p:pic>
        <p:sp>
          <p:nvSpPr>
            <p:cNvPr id="22" name="TextBox 21">
              <a:extLst>
                <a:ext uri="{FF2B5EF4-FFF2-40B4-BE49-F238E27FC236}">
                  <a16:creationId xmlns:a16="http://schemas.microsoft.com/office/drawing/2014/main" id="{62E8627E-3050-4E47-BB9B-C8D47225C53E}"/>
                </a:ext>
              </a:extLst>
            </p:cNvPr>
            <p:cNvSpPr txBox="1"/>
            <p:nvPr/>
          </p:nvSpPr>
          <p:spPr>
            <a:xfrm>
              <a:off x="16915738" y="1566802"/>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b="0" dirty="0">
                  <a:solidFill>
                    <a:prstClr val="black"/>
                  </a:solidFill>
                  <a:latin typeface="Monserrat"/>
                </a:rPr>
                <a:t>2</a:t>
              </a:r>
              <a:r>
                <a:rPr kumimoji="0" lang="en-US" sz="7200" b="0" i="0" u="none" strike="noStrike" kern="1200" cap="none" spc="0" normalizeH="0" baseline="0" noProof="0" dirty="0">
                  <a:ln>
                    <a:noFill/>
                  </a:ln>
                  <a:solidFill>
                    <a:prstClr val="black"/>
                  </a:solidFill>
                  <a:effectLst/>
                  <a:uLnTx/>
                  <a:uFillTx/>
                  <a:latin typeface="Monserrat"/>
                </a:rPr>
                <a:t>-year</a:t>
              </a:r>
            </a:p>
          </p:txBody>
        </p:sp>
      </p:grpSp>
      <p:grpSp>
        <p:nvGrpSpPr>
          <p:cNvPr id="27" name="Group 26">
            <a:extLst>
              <a:ext uri="{FF2B5EF4-FFF2-40B4-BE49-F238E27FC236}">
                <a16:creationId xmlns:a16="http://schemas.microsoft.com/office/drawing/2014/main" id="{75C2E683-D02B-4A10-A85A-48206495B1CB}"/>
              </a:ext>
            </a:extLst>
          </p:cNvPr>
          <p:cNvGrpSpPr/>
          <p:nvPr/>
        </p:nvGrpSpPr>
        <p:grpSpPr>
          <a:xfrm>
            <a:off x="15575200" y="12710719"/>
            <a:ext cx="6370398" cy="4397411"/>
            <a:chOff x="15575200" y="12710719"/>
            <a:chExt cx="6370398" cy="4397411"/>
          </a:xfrm>
        </p:grpSpPr>
        <p:sp>
          <p:nvSpPr>
            <p:cNvPr id="24" name="TextBox 23">
              <a:extLst>
                <a:ext uri="{FF2B5EF4-FFF2-40B4-BE49-F238E27FC236}">
                  <a16:creationId xmlns:a16="http://schemas.microsoft.com/office/drawing/2014/main" id="{13CF593D-469B-4315-97F0-302A19D19B8E}"/>
                </a:ext>
              </a:extLst>
            </p:cNvPr>
            <p:cNvSpPr txBox="1"/>
            <p:nvPr/>
          </p:nvSpPr>
          <p:spPr>
            <a:xfrm>
              <a:off x="15575200" y="12710719"/>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b="0" dirty="0">
                  <a:solidFill>
                    <a:prstClr val="black"/>
                  </a:solidFill>
                  <a:latin typeface="Monserrat"/>
                </a:rPr>
                <a:t>2</a:t>
              </a:r>
              <a:r>
                <a:rPr kumimoji="0" lang="en-US" sz="7200" b="0" i="0" u="none" strike="noStrike" kern="1200" cap="none" spc="0" normalizeH="0" baseline="0" noProof="0" dirty="0">
                  <a:ln>
                    <a:noFill/>
                  </a:ln>
                  <a:solidFill>
                    <a:prstClr val="black"/>
                  </a:solidFill>
                  <a:effectLst/>
                  <a:uLnTx/>
                  <a:uFillTx/>
                  <a:latin typeface="Monserrat"/>
                </a:rPr>
                <a:t>-year</a:t>
              </a:r>
            </a:p>
          </p:txBody>
        </p:sp>
        <p:pic>
          <p:nvPicPr>
            <p:cNvPr id="5" name="Picture 4" descr="Chart&#10;&#10;Description automatically generated">
              <a:extLst>
                <a:ext uri="{FF2B5EF4-FFF2-40B4-BE49-F238E27FC236}">
                  <a16:creationId xmlns:a16="http://schemas.microsoft.com/office/drawing/2014/main" id="{30F6D3EE-C690-4FF1-8253-9C5CDB21407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4419" r="54696" b="10754"/>
            <a:stretch/>
          </p:blipFill>
          <p:spPr>
            <a:xfrm rot="5400000">
              <a:off x="17111814" y="12274345"/>
              <a:ext cx="3449272" cy="6218297"/>
            </a:xfrm>
            <a:prstGeom prst="rect">
              <a:avLst/>
            </a:prstGeom>
          </p:spPr>
        </p:pic>
      </p:grpSp>
      <p:grpSp>
        <p:nvGrpSpPr>
          <p:cNvPr id="28" name="Group 27">
            <a:extLst>
              <a:ext uri="{FF2B5EF4-FFF2-40B4-BE49-F238E27FC236}">
                <a16:creationId xmlns:a16="http://schemas.microsoft.com/office/drawing/2014/main" id="{0EAB07CF-A1AD-41A7-9319-F6C720AE07CD}"/>
              </a:ext>
            </a:extLst>
          </p:cNvPr>
          <p:cNvGrpSpPr/>
          <p:nvPr/>
        </p:nvGrpSpPr>
        <p:grpSpPr>
          <a:xfrm>
            <a:off x="15620999" y="17114771"/>
            <a:ext cx="6328782" cy="4441563"/>
            <a:chOff x="15620999" y="17114771"/>
            <a:chExt cx="6328782" cy="4441563"/>
          </a:xfrm>
        </p:grpSpPr>
        <p:sp>
          <p:nvSpPr>
            <p:cNvPr id="25" name="TextBox 24">
              <a:extLst>
                <a:ext uri="{FF2B5EF4-FFF2-40B4-BE49-F238E27FC236}">
                  <a16:creationId xmlns:a16="http://schemas.microsoft.com/office/drawing/2014/main" id="{54338801-7870-40A3-9139-170E7B6517C5}"/>
                </a:ext>
              </a:extLst>
            </p:cNvPr>
            <p:cNvSpPr txBox="1"/>
            <p:nvPr/>
          </p:nvSpPr>
          <p:spPr>
            <a:xfrm>
              <a:off x="15727302" y="17114771"/>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4-year</a:t>
              </a:r>
            </a:p>
          </p:txBody>
        </p:sp>
        <p:pic>
          <p:nvPicPr>
            <p:cNvPr id="26" name="Picture 25" descr="Chart&#10;&#10;Description automatically generated">
              <a:extLst>
                <a:ext uri="{FF2B5EF4-FFF2-40B4-BE49-F238E27FC236}">
                  <a16:creationId xmlns:a16="http://schemas.microsoft.com/office/drawing/2014/main" id="{CA06EB00-ED7C-4CA0-ABAD-147E1B8EFDE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8577" r="30410" b="9169"/>
            <a:stretch/>
          </p:blipFill>
          <p:spPr>
            <a:xfrm rot="5400000">
              <a:off x="17050106" y="16656659"/>
              <a:ext cx="3470568" cy="6328782"/>
            </a:xfrm>
            <a:prstGeom prst="rect">
              <a:avLst/>
            </a:prstGeom>
          </p:spPr>
        </p:pic>
      </p:grpSp>
      <p:grpSp>
        <p:nvGrpSpPr>
          <p:cNvPr id="30" name="Group 29">
            <a:extLst>
              <a:ext uri="{FF2B5EF4-FFF2-40B4-BE49-F238E27FC236}">
                <a16:creationId xmlns:a16="http://schemas.microsoft.com/office/drawing/2014/main" id="{C5B49775-BA49-4471-B31A-09C435F672A3}"/>
              </a:ext>
            </a:extLst>
          </p:cNvPr>
          <p:cNvGrpSpPr/>
          <p:nvPr/>
        </p:nvGrpSpPr>
        <p:grpSpPr>
          <a:xfrm>
            <a:off x="15494818" y="5423825"/>
            <a:ext cx="5941324" cy="4190165"/>
            <a:chOff x="16999768" y="5842925"/>
            <a:chExt cx="5941324" cy="4190165"/>
          </a:xfrm>
        </p:grpSpPr>
        <p:sp>
          <p:nvSpPr>
            <p:cNvPr id="23" name="TextBox 22">
              <a:extLst>
                <a:ext uri="{FF2B5EF4-FFF2-40B4-BE49-F238E27FC236}">
                  <a16:creationId xmlns:a16="http://schemas.microsoft.com/office/drawing/2014/main" id="{D7248C9A-6310-4659-A7AA-847E20E0700F}"/>
                </a:ext>
              </a:extLst>
            </p:cNvPr>
            <p:cNvSpPr txBox="1"/>
            <p:nvPr/>
          </p:nvSpPr>
          <p:spPr>
            <a:xfrm>
              <a:off x="16999768" y="5842925"/>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4-year</a:t>
              </a:r>
            </a:p>
          </p:txBody>
        </p:sp>
        <p:pic>
          <p:nvPicPr>
            <p:cNvPr id="29" name="Picture 28" descr="Shape&#10;&#10;Description automatically generated">
              <a:extLst>
                <a:ext uri="{FF2B5EF4-FFF2-40B4-BE49-F238E27FC236}">
                  <a16:creationId xmlns:a16="http://schemas.microsoft.com/office/drawing/2014/main" id="{88501D53-8C30-46A7-984E-02A7688FA14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8833" t="-1" r="30409" b="9914"/>
            <a:stretch/>
          </p:blipFill>
          <p:spPr>
            <a:xfrm rot="5400000">
              <a:off x="18355835" y="5447833"/>
              <a:ext cx="3239466" cy="5931048"/>
            </a:xfrm>
            <a:prstGeom prst="rect">
              <a:avLst/>
            </a:prstGeom>
          </p:spPr>
        </p:pic>
      </p:grpSp>
      <p:sp>
        <p:nvSpPr>
          <p:cNvPr id="32" name="TextBox 31">
            <a:extLst>
              <a:ext uri="{FF2B5EF4-FFF2-40B4-BE49-F238E27FC236}">
                <a16:creationId xmlns:a16="http://schemas.microsoft.com/office/drawing/2014/main" id="{129D2893-9FAC-47FB-A5E8-1EE2E5C72190}"/>
              </a:ext>
            </a:extLst>
          </p:cNvPr>
          <p:cNvSpPr txBox="1"/>
          <p:nvPr/>
        </p:nvSpPr>
        <p:spPr>
          <a:xfrm>
            <a:off x="-893391" y="25060127"/>
            <a:ext cx="8672052" cy="876202"/>
          </a:xfrm>
          <a:prstGeom prst="rect">
            <a:avLst/>
          </a:prstGeom>
          <a:noFill/>
        </p:spPr>
        <p:txBody>
          <a:bodyPr wrap="square" rtlCol="0">
            <a:spAutoFit/>
          </a:bodyPr>
          <a:lstStyle/>
          <a:p>
            <a:r>
              <a:rPr lang="en-US" sz="7200" b="0" dirty="0">
                <a:latin typeface="Monserrat"/>
              </a:rPr>
              <a:t>Majority Pell</a:t>
            </a:r>
          </a:p>
        </p:txBody>
      </p:sp>
      <p:sp>
        <p:nvSpPr>
          <p:cNvPr id="33" name="TextBox 32">
            <a:extLst>
              <a:ext uri="{FF2B5EF4-FFF2-40B4-BE49-F238E27FC236}">
                <a16:creationId xmlns:a16="http://schemas.microsoft.com/office/drawing/2014/main" id="{1F6F5150-77CA-4CDB-A162-C5DC892E2600}"/>
              </a:ext>
            </a:extLst>
          </p:cNvPr>
          <p:cNvSpPr txBox="1"/>
          <p:nvPr/>
        </p:nvSpPr>
        <p:spPr>
          <a:xfrm>
            <a:off x="-890818" y="24013867"/>
            <a:ext cx="8672052" cy="876202"/>
          </a:xfrm>
          <a:prstGeom prst="rect">
            <a:avLst/>
          </a:prstGeom>
          <a:noFill/>
        </p:spPr>
        <p:txBody>
          <a:bodyPr wrap="square" rtlCol="0">
            <a:spAutoFit/>
          </a:bodyPr>
          <a:lstStyle/>
          <a:p>
            <a:r>
              <a:rPr lang="en-US" sz="7200" b="0" dirty="0">
                <a:latin typeface="Monserrat"/>
              </a:rPr>
              <a:t>Minority Pell</a:t>
            </a:r>
          </a:p>
        </p:txBody>
      </p:sp>
    </p:spTree>
    <p:extLst>
      <p:ext uri="{BB962C8B-B14F-4D97-AF65-F5344CB8AC3E}">
        <p14:creationId xmlns:p14="http://schemas.microsoft.com/office/powerpoint/2010/main" val="3384645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icture containing diagram&#10;&#10;Description automatically generated">
            <a:extLst>
              <a:ext uri="{FF2B5EF4-FFF2-40B4-BE49-F238E27FC236}">
                <a16:creationId xmlns:a16="http://schemas.microsoft.com/office/drawing/2014/main" id="{A7590559-6CDF-4990-98B1-4AA28AAFA0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84875" y="15991961"/>
            <a:ext cx="15605792" cy="6583693"/>
          </a:xfrm>
          <a:prstGeom prst="rect">
            <a:avLst/>
          </a:prstGeom>
        </p:spPr>
      </p:pic>
      <p:pic>
        <p:nvPicPr>
          <p:cNvPr id="33" name="Picture 32" descr="Chart&#10;&#10;Description automatically generated with medium confidence">
            <a:extLst>
              <a:ext uri="{FF2B5EF4-FFF2-40B4-BE49-F238E27FC236}">
                <a16:creationId xmlns:a16="http://schemas.microsoft.com/office/drawing/2014/main" id="{53C2E034-3EAD-4C59-856E-FE59814589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7333" y="15991961"/>
            <a:ext cx="15605792" cy="6583693"/>
          </a:xfrm>
          <a:prstGeom prst="rect">
            <a:avLst/>
          </a:prstGeom>
        </p:spPr>
      </p:pic>
      <p:pic>
        <p:nvPicPr>
          <p:cNvPr id="35" name="Picture 34" descr="Chart, histogram&#10;&#10;Description automatically generated">
            <a:extLst>
              <a:ext uri="{FF2B5EF4-FFF2-40B4-BE49-F238E27FC236}">
                <a16:creationId xmlns:a16="http://schemas.microsoft.com/office/drawing/2014/main" id="{8B587001-28BB-4656-841C-24239FA3A6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23010" y="23669583"/>
            <a:ext cx="15605792" cy="6583693"/>
          </a:xfrm>
          <a:prstGeom prst="rect">
            <a:avLst/>
          </a:prstGeom>
        </p:spPr>
      </p:pic>
      <p:pic>
        <p:nvPicPr>
          <p:cNvPr id="37" name="Picture 36" descr="A picture containing calendar&#10;&#10;Description automatically generated">
            <a:extLst>
              <a:ext uri="{FF2B5EF4-FFF2-40B4-BE49-F238E27FC236}">
                <a16:creationId xmlns:a16="http://schemas.microsoft.com/office/drawing/2014/main" id="{1CA6DDA4-FDC7-49A0-8C92-09CFD8A44C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25105" y="1730646"/>
            <a:ext cx="15605792" cy="6583693"/>
          </a:xfrm>
          <a:prstGeom prst="rect">
            <a:avLst/>
          </a:prstGeom>
        </p:spPr>
      </p:pic>
      <p:pic>
        <p:nvPicPr>
          <p:cNvPr id="39" name="Picture 38" descr="A picture containing chart&#10;&#10;Description automatically generated">
            <a:extLst>
              <a:ext uri="{FF2B5EF4-FFF2-40B4-BE49-F238E27FC236}">
                <a16:creationId xmlns:a16="http://schemas.microsoft.com/office/drawing/2014/main" id="{B543C878-FB9F-4F67-8DCB-C857715B7CB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217218" y="5223180"/>
            <a:ext cx="15605792" cy="6583693"/>
          </a:xfrm>
          <a:prstGeom prst="rect">
            <a:avLst/>
          </a:prstGeom>
        </p:spPr>
      </p:pic>
      <p:pic>
        <p:nvPicPr>
          <p:cNvPr id="41" name="Picture 40" descr="Chart&#10;&#10;Description automatically generated">
            <a:extLst>
              <a:ext uri="{FF2B5EF4-FFF2-40B4-BE49-F238E27FC236}">
                <a16:creationId xmlns:a16="http://schemas.microsoft.com/office/drawing/2014/main" id="{D6D996AD-1494-4F80-BD8B-EA7492CEFAB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623239" y="21406725"/>
            <a:ext cx="15605792" cy="6583693"/>
          </a:xfrm>
          <a:prstGeom prst="rect">
            <a:avLst/>
          </a:prstGeom>
        </p:spPr>
      </p:pic>
      <p:pic>
        <p:nvPicPr>
          <p:cNvPr id="43" name="Picture 42" descr="A screenshot of a computer&#10;&#10;Description automatically generated with medium confidence">
            <a:extLst>
              <a:ext uri="{FF2B5EF4-FFF2-40B4-BE49-F238E27FC236}">
                <a16:creationId xmlns:a16="http://schemas.microsoft.com/office/drawing/2014/main" id="{79CF6D78-F535-4F27-A149-9D30BF4FD79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82553" y="9408268"/>
            <a:ext cx="15605792" cy="6583693"/>
          </a:xfrm>
          <a:prstGeom prst="rect">
            <a:avLst/>
          </a:prstGeom>
        </p:spPr>
      </p:pic>
    </p:spTree>
    <p:extLst>
      <p:ext uri="{BB962C8B-B14F-4D97-AF65-F5344CB8AC3E}">
        <p14:creationId xmlns:p14="http://schemas.microsoft.com/office/powerpoint/2010/main" val="1567149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D141F6E7-68D6-4336-9BCF-AC0E3F4CF581}"/>
              </a:ext>
            </a:extLst>
          </p:cNvPr>
          <p:cNvCxnSpPr>
            <a:cxnSpLocks/>
          </p:cNvCxnSpPr>
          <p:nvPr/>
        </p:nvCxnSpPr>
        <p:spPr bwMode="auto">
          <a:xfrm>
            <a:off x="-16339577" y="16227410"/>
            <a:ext cx="59214777" cy="1"/>
          </a:xfrm>
          <a:prstGeom prst="line">
            <a:avLst/>
          </a:prstGeom>
          <a:noFill/>
          <a:ln w="38100" cap="flat" cmpd="sng" algn="ctr">
            <a:solidFill>
              <a:schemeClr val="tx1"/>
            </a:solidFill>
            <a:prstDash val="dash"/>
            <a:round/>
            <a:headEnd type="none" w="med" len="med"/>
            <a:tailEnd type="none" w="med" len="med"/>
          </a:ln>
          <a:effectLst/>
        </p:spPr>
      </p:cxnSp>
      <p:grpSp>
        <p:nvGrpSpPr>
          <p:cNvPr id="180" name="Group 179">
            <a:extLst>
              <a:ext uri="{FF2B5EF4-FFF2-40B4-BE49-F238E27FC236}">
                <a16:creationId xmlns:a16="http://schemas.microsoft.com/office/drawing/2014/main" id="{FA2D1BD1-039E-4D07-901A-E9EA863150D8}"/>
              </a:ext>
            </a:extLst>
          </p:cNvPr>
          <p:cNvGrpSpPr/>
          <p:nvPr/>
        </p:nvGrpSpPr>
        <p:grpSpPr>
          <a:xfrm>
            <a:off x="-18420326" y="10515424"/>
            <a:ext cx="30917122" cy="11423974"/>
            <a:chOff x="-18420326" y="10515424"/>
            <a:chExt cx="30917122" cy="11423974"/>
          </a:xfrm>
        </p:grpSpPr>
        <p:pic>
          <p:nvPicPr>
            <p:cNvPr id="21" name="Picture 20" descr="A screenshot of a computer&#10;&#10;Description automatically generated with medium confidence">
              <a:extLst>
                <a:ext uri="{FF2B5EF4-FFF2-40B4-BE49-F238E27FC236}">
                  <a16:creationId xmlns:a16="http://schemas.microsoft.com/office/drawing/2014/main" id="{361610BB-E479-4B7F-9CC9-F733BD48C049}"/>
                </a:ext>
              </a:extLst>
            </p:cNvPr>
            <p:cNvPicPr>
              <a:picLocks noChangeAspect="1"/>
            </p:cNvPicPr>
            <p:nvPr/>
          </p:nvPicPr>
          <p:blipFill rotWithShape="1">
            <a:blip r:embed="rId3">
              <a:extLst>
                <a:ext uri="{28A0092B-C50C-407E-A947-70E740481C1C}">
                  <a14:useLocalDpi xmlns:a14="http://schemas.microsoft.com/office/drawing/2010/main" val="0"/>
                </a:ext>
              </a:extLst>
            </a:blip>
            <a:srcRect l="38424" r="46509" b="9850"/>
            <a:stretch/>
          </p:blipFill>
          <p:spPr>
            <a:xfrm rot="5400000">
              <a:off x="-7633377" y="1809224"/>
              <a:ext cx="11423974" cy="28836373"/>
            </a:xfrm>
            <a:prstGeom prst="rect">
              <a:avLst/>
            </a:prstGeom>
          </p:spPr>
        </p:pic>
        <p:sp>
          <p:nvSpPr>
            <p:cNvPr id="39" name="TextBox 38">
              <a:extLst>
                <a:ext uri="{FF2B5EF4-FFF2-40B4-BE49-F238E27FC236}">
                  <a16:creationId xmlns:a16="http://schemas.microsoft.com/office/drawing/2014/main" id="{DB8975A6-A22F-4F0D-B18F-57DAE3991D80}"/>
                </a:ext>
              </a:extLst>
            </p:cNvPr>
            <p:cNvSpPr txBox="1"/>
            <p:nvPr/>
          </p:nvSpPr>
          <p:spPr>
            <a:xfrm>
              <a:off x="-18382226" y="16611605"/>
              <a:ext cx="8672052" cy="810928"/>
            </a:xfrm>
            <a:prstGeom prst="rect">
              <a:avLst/>
            </a:prstGeom>
            <a:noFill/>
          </p:spPr>
          <p:txBody>
            <a:bodyPr wrap="square" rtlCol="0">
              <a:spAutoFit/>
            </a:bodyPr>
            <a:lstStyle/>
            <a:p>
              <a:r>
                <a:rPr lang="en-US" sz="6600" b="0" dirty="0">
                  <a:latin typeface="Monserrat"/>
                </a:rPr>
                <a:t>Majority Pell</a:t>
              </a:r>
              <a:endParaRPr lang="en-US" b="0" dirty="0">
                <a:latin typeface="Monserrat"/>
              </a:endParaRPr>
            </a:p>
          </p:txBody>
        </p:sp>
        <p:sp>
          <p:nvSpPr>
            <p:cNvPr id="40" name="TextBox 39">
              <a:extLst>
                <a:ext uri="{FF2B5EF4-FFF2-40B4-BE49-F238E27FC236}">
                  <a16:creationId xmlns:a16="http://schemas.microsoft.com/office/drawing/2014/main" id="{C114E1E4-00D8-47AF-851C-D2AF6C3B53DF}"/>
                </a:ext>
              </a:extLst>
            </p:cNvPr>
            <p:cNvSpPr txBox="1"/>
            <p:nvPr/>
          </p:nvSpPr>
          <p:spPr>
            <a:xfrm>
              <a:off x="-18420326" y="10588163"/>
              <a:ext cx="8672052" cy="810928"/>
            </a:xfrm>
            <a:prstGeom prst="rect">
              <a:avLst/>
            </a:prstGeom>
            <a:noFill/>
          </p:spPr>
          <p:txBody>
            <a:bodyPr wrap="square" rtlCol="0">
              <a:spAutoFit/>
            </a:bodyPr>
            <a:lstStyle/>
            <a:p>
              <a:r>
                <a:rPr lang="en-US" sz="6600" b="0" dirty="0">
                  <a:latin typeface="Monserrat"/>
                </a:rPr>
                <a:t>Minority Pell</a:t>
              </a:r>
              <a:endParaRPr lang="en-US" b="0" dirty="0">
                <a:latin typeface="Monserrat"/>
              </a:endParaRPr>
            </a:p>
          </p:txBody>
        </p:sp>
      </p:grpSp>
      <p:grpSp>
        <p:nvGrpSpPr>
          <p:cNvPr id="62" name="Group 61">
            <a:extLst>
              <a:ext uri="{FF2B5EF4-FFF2-40B4-BE49-F238E27FC236}">
                <a16:creationId xmlns:a16="http://schemas.microsoft.com/office/drawing/2014/main" id="{FEBE12B1-7F8A-4FF2-A26F-090099766E4F}"/>
              </a:ext>
            </a:extLst>
          </p:cNvPr>
          <p:cNvGrpSpPr/>
          <p:nvPr/>
        </p:nvGrpSpPr>
        <p:grpSpPr>
          <a:xfrm>
            <a:off x="15544797" y="3647740"/>
            <a:ext cx="12772515" cy="9123535"/>
            <a:chOff x="15242666" y="3287850"/>
            <a:chExt cx="12772515" cy="9123535"/>
          </a:xfrm>
        </p:grpSpPr>
        <p:pic>
          <p:nvPicPr>
            <p:cNvPr id="17" name="Picture 16" descr="A picture containing chart&#10;&#10;Description automatically generated">
              <a:extLst>
                <a:ext uri="{FF2B5EF4-FFF2-40B4-BE49-F238E27FC236}">
                  <a16:creationId xmlns:a16="http://schemas.microsoft.com/office/drawing/2014/main" id="{25F58E3F-438F-4A70-BDEF-B697944234C2}"/>
                </a:ext>
              </a:extLst>
            </p:cNvPr>
            <p:cNvPicPr>
              <a:picLocks/>
            </p:cNvPicPr>
            <p:nvPr/>
          </p:nvPicPr>
          <p:blipFill rotWithShape="1">
            <a:blip r:embed="rId4">
              <a:extLst>
                <a:ext uri="{28A0092B-C50C-407E-A947-70E740481C1C}">
                  <a14:useLocalDpi xmlns:a14="http://schemas.microsoft.com/office/drawing/2010/main" val="0"/>
                </a:ext>
              </a:extLst>
            </a:blip>
            <a:srcRect l="34126" t="-1" r="40204" b="10448"/>
            <a:stretch/>
          </p:blipFill>
          <p:spPr>
            <a:xfrm rot="5400000">
              <a:off x="17367172" y="1763376"/>
              <a:ext cx="8595360" cy="12700658"/>
            </a:xfrm>
            <a:prstGeom prst="rect">
              <a:avLst/>
            </a:prstGeom>
          </p:spPr>
        </p:pic>
        <p:sp>
          <p:nvSpPr>
            <p:cNvPr id="41" name="TextBox 40">
              <a:extLst>
                <a:ext uri="{FF2B5EF4-FFF2-40B4-BE49-F238E27FC236}">
                  <a16:creationId xmlns:a16="http://schemas.microsoft.com/office/drawing/2014/main" id="{6B594CC8-9A0A-4B38-B9A0-4B13369D9EFE}"/>
                </a:ext>
              </a:extLst>
            </p:cNvPr>
            <p:cNvSpPr txBox="1"/>
            <p:nvPr/>
          </p:nvSpPr>
          <p:spPr>
            <a:xfrm>
              <a:off x="15314523" y="3287850"/>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b="0" dirty="0">
                  <a:solidFill>
                    <a:prstClr val="black"/>
                  </a:solidFill>
                  <a:latin typeface="Monserrat"/>
                </a:rPr>
                <a:t>2</a:t>
              </a:r>
              <a:r>
                <a:rPr kumimoji="0" lang="en-US" sz="7200" b="0" i="0" u="none" strike="noStrike" kern="1200" cap="none" spc="0" normalizeH="0" baseline="0" noProof="0" dirty="0">
                  <a:ln>
                    <a:noFill/>
                  </a:ln>
                  <a:solidFill>
                    <a:prstClr val="black"/>
                  </a:solidFill>
                  <a:effectLst/>
                  <a:uLnTx/>
                  <a:uFillTx/>
                  <a:latin typeface="Monserrat"/>
                </a:rPr>
                <a:t>-year</a:t>
              </a:r>
            </a:p>
          </p:txBody>
        </p:sp>
        <p:sp>
          <p:nvSpPr>
            <p:cNvPr id="44" name="TextBox 43">
              <a:extLst>
                <a:ext uri="{FF2B5EF4-FFF2-40B4-BE49-F238E27FC236}">
                  <a16:creationId xmlns:a16="http://schemas.microsoft.com/office/drawing/2014/main" id="{F5E11A30-DF61-4111-99B1-1615A64ACEEA}"/>
                </a:ext>
              </a:extLst>
            </p:cNvPr>
            <p:cNvSpPr txBox="1"/>
            <p:nvPr/>
          </p:nvSpPr>
          <p:spPr>
            <a:xfrm>
              <a:off x="15242666" y="7704041"/>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4-year</a:t>
              </a:r>
            </a:p>
          </p:txBody>
        </p:sp>
      </p:grpSp>
      <p:grpSp>
        <p:nvGrpSpPr>
          <p:cNvPr id="61" name="Group 60">
            <a:extLst>
              <a:ext uri="{FF2B5EF4-FFF2-40B4-BE49-F238E27FC236}">
                <a16:creationId xmlns:a16="http://schemas.microsoft.com/office/drawing/2014/main" id="{06FCA68A-9783-496B-95B7-C4F80B491B4F}"/>
              </a:ext>
            </a:extLst>
          </p:cNvPr>
          <p:cNvGrpSpPr/>
          <p:nvPr/>
        </p:nvGrpSpPr>
        <p:grpSpPr>
          <a:xfrm>
            <a:off x="15544797" y="19734426"/>
            <a:ext cx="12750792" cy="9341902"/>
            <a:chOff x="15242666" y="19492294"/>
            <a:chExt cx="12750792" cy="9341902"/>
          </a:xfrm>
        </p:grpSpPr>
        <p:pic>
          <p:nvPicPr>
            <p:cNvPr id="13" name="Picture 12" descr="Chart&#10;&#10;Description automatically generated with medium confidence">
              <a:extLst>
                <a:ext uri="{FF2B5EF4-FFF2-40B4-BE49-F238E27FC236}">
                  <a16:creationId xmlns:a16="http://schemas.microsoft.com/office/drawing/2014/main" id="{54E49B88-D5A9-4AE7-B67F-FB8C2512DF47}"/>
                </a:ext>
              </a:extLst>
            </p:cNvPr>
            <p:cNvPicPr>
              <a:picLocks noChangeAspect="1"/>
            </p:cNvPicPr>
            <p:nvPr/>
          </p:nvPicPr>
          <p:blipFill rotWithShape="1">
            <a:blip r:embed="rId5">
              <a:extLst>
                <a:ext uri="{28A0092B-C50C-407E-A947-70E740481C1C}">
                  <a14:useLocalDpi xmlns:a14="http://schemas.microsoft.com/office/drawing/2010/main" val="0"/>
                </a:ext>
              </a:extLst>
            </a:blip>
            <a:srcRect l="34375" r="40234" b="10465"/>
            <a:stretch/>
          </p:blipFill>
          <p:spPr>
            <a:xfrm rot="5400000">
              <a:off x="17392700" y="18233438"/>
              <a:ext cx="8522580" cy="12678936"/>
            </a:xfrm>
            <a:prstGeom prst="rect">
              <a:avLst/>
            </a:prstGeom>
          </p:spPr>
        </p:pic>
        <p:sp>
          <p:nvSpPr>
            <p:cNvPr id="51" name="TextBox 50">
              <a:extLst>
                <a:ext uri="{FF2B5EF4-FFF2-40B4-BE49-F238E27FC236}">
                  <a16:creationId xmlns:a16="http://schemas.microsoft.com/office/drawing/2014/main" id="{3EACE8ED-CC89-42F4-8A05-879B17429318}"/>
                </a:ext>
              </a:extLst>
            </p:cNvPr>
            <p:cNvSpPr txBox="1"/>
            <p:nvPr/>
          </p:nvSpPr>
          <p:spPr>
            <a:xfrm>
              <a:off x="15314523" y="19492294"/>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b="0" dirty="0">
                  <a:solidFill>
                    <a:prstClr val="black"/>
                  </a:solidFill>
                  <a:latin typeface="Monserrat"/>
                </a:rPr>
                <a:t>2</a:t>
              </a:r>
              <a:r>
                <a:rPr kumimoji="0" lang="en-US" sz="7200" b="0" i="0" u="none" strike="noStrike" kern="1200" cap="none" spc="0" normalizeH="0" baseline="0" noProof="0" dirty="0">
                  <a:ln>
                    <a:noFill/>
                  </a:ln>
                  <a:solidFill>
                    <a:prstClr val="black"/>
                  </a:solidFill>
                  <a:effectLst/>
                  <a:uLnTx/>
                  <a:uFillTx/>
                  <a:latin typeface="Monserrat"/>
                </a:rPr>
                <a:t>-year</a:t>
              </a:r>
            </a:p>
          </p:txBody>
        </p:sp>
        <p:sp>
          <p:nvSpPr>
            <p:cNvPr id="52" name="TextBox 51">
              <a:extLst>
                <a:ext uri="{FF2B5EF4-FFF2-40B4-BE49-F238E27FC236}">
                  <a16:creationId xmlns:a16="http://schemas.microsoft.com/office/drawing/2014/main" id="{121F93B0-5E3D-458B-9877-DD2CDE5AD61B}"/>
                </a:ext>
              </a:extLst>
            </p:cNvPr>
            <p:cNvSpPr txBox="1"/>
            <p:nvPr/>
          </p:nvSpPr>
          <p:spPr>
            <a:xfrm>
              <a:off x="15242666" y="24127137"/>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4-year</a:t>
              </a:r>
            </a:p>
          </p:txBody>
        </p:sp>
      </p:grpSp>
      <p:cxnSp>
        <p:nvCxnSpPr>
          <p:cNvPr id="75" name="Connector: Curved 74">
            <a:extLst>
              <a:ext uri="{FF2B5EF4-FFF2-40B4-BE49-F238E27FC236}">
                <a16:creationId xmlns:a16="http://schemas.microsoft.com/office/drawing/2014/main" id="{C5EAC26C-D7D1-44D4-8939-95E5B0506DDA}"/>
              </a:ext>
            </a:extLst>
          </p:cNvPr>
          <p:cNvCxnSpPr>
            <a:cxnSpLocks/>
          </p:cNvCxnSpPr>
          <p:nvPr/>
        </p:nvCxnSpPr>
        <p:spPr bwMode="auto">
          <a:xfrm>
            <a:off x="5200655" y="19652853"/>
            <a:ext cx="8616945" cy="4886452"/>
          </a:xfrm>
          <a:prstGeom prst="curvedConnector3">
            <a:avLst>
              <a:gd name="adj1" fmla="val 50000"/>
            </a:avLst>
          </a:prstGeom>
          <a:noFill/>
          <a:ln w="317500" cap="flat" cmpd="sng" algn="ctr">
            <a:solidFill>
              <a:schemeClr val="tx1"/>
            </a:solidFill>
            <a:prstDash val="solid"/>
            <a:round/>
            <a:headEnd type="none" w="med" len="med"/>
            <a:tailEnd type="triangle"/>
          </a:ln>
          <a:effectLst/>
        </p:spPr>
      </p:cxnSp>
      <p:cxnSp>
        <p:nvCxnSpPr>
          <p:cNvPr id="83" name="Connector: Curved 82">
            <a:extLst>
              <a:ext uri="{FF2B5EF4-FFF2-40B4-BE49-F238E27FC236}">
                <a16:creationId xmlns:a16="http://schemas.microsoft.com/office/drawing/2014/main" id="{E20D7B94-942A-44AA-B2CD-C09A7A1384F3}"/>
              </a:ext>
            </a:extLst>
          </p:cNvPr>
          <p:cNvCxnSpPr>
            <a:cxnSpLocks/>
          </p:cNvCxnSpPr>
          <p:nvPr/>
        </p:nvCxnSpPr>
        <p:spPr bwMode="auto">
          <a:xfrm flipV="1">
            <a:off x="10365003" y="9671764"/>
            <a:ext cx="4166654" cy="3554939"/>
          </a:xfrm>
          <a:prstGeom prst="curvedConnector3">
            <a:avLst>
              <a:gd name="adj1" fmla="val 50000"/>
            </a:avLst>
          </a:prstGeom>
          <a:noFill/>
          <a:ln w="317500" cap="flat" cmpd="sng" algn="ctr">
            <a:solidFill>
              <a:schemeClr val="tx1"/>
            </a:solidFill>
            <a:prstDash val="solid"/>
            <a:round/>
            <a:headEnd type="none" w="med" len="med"/>
            <a:tailEnd type="triangle"/>
          </a:ln>
          <a:effectLst/>
        </p:spPr>
      </p:cxnSp>
      <p:grpSp>
        <p:nvGrpSpPr>
          <p:cNvPr id="177" name="Group 176">
            <a:extLst>
              <a:ext uri="{FF2B5EF4-FFF2-40B4-BE49-F238E27FC236}">
                <a16:creationId xmlns:a16="http://schemas.microsoft.com/office/drawing/2014/main" id="{0551C89D-23EB-442A-A7B8-52F0B8059224}"/>
              </a:ext>
            </a:extLst>
          </p:cNvPr>
          <p:cNvGrpSpPr/>
          <p:nvPr/>
        </p:nvGrpSpPr>
        <p:grpSpPr>
          <a:xfrm>
            <a:off x="32998241" y="-857591"/>
            <a:ext cx="8598223" cy="17085002"/>
            <a:chOff x="32998241" y="-857591"/>
            <a:chExt cx="8598223" cy="17085002"/>
          </a:xfrm>
        </p:grpSpPr>
        <p:pic>
          <p:nvPicPr>
            <p:cNvPr id="23" name="Picture 22" descr="Chart&#10;&#10;Description automatically generated">
              <a:extLst>
                <a:ext uri="{FF2B5EF4-FFF2-40B4-BE49-F238E27FC236}">
                  <a16:creationId xmlns:a16="http://schemas.microsoft.com/office/drawing/2014/main" id="{A8644972-71B4-4D83-9C60-612CBBA4E9D3}"/>
                </a:ext>
              </a:extLst>
            </p:cNvPr>
            <p:cNvPicPr>
              <a:picLocks noChangeAspect="1"/>
            </p:cNvPicPr>
            <p:nvPr/>
          </p:nvPicPr>
          <p:blipFill rotWithShape="1">
            <a:blip r:embed="rId6">
              <a:extLst>
                <a:ext uri="{28A0092B-C50C-407E-A947-70E740481C1C}">
                  <a14:useLocalDpi xmlns:a14="http://schemas.microsoft.com/office/drawing/2010/main" val="0"/>
                </a:ext>
              </a:extLst>
            </a:blip>
            <a:srcRect l="13355" r="17169" b="13838"/>
            <a:stretch/>
          </p:blipFill>
          <p:spPr>
            <a:xfrm rot="5400000">
              <a:off x="29237680" y="3868628"/>
              <a:ext cx="16227411" cy="8490156"/>
            </a:xfrm>
            <a:prstGeom prst="rect">
              <a:avLst/>
            </a:prstGeom>
          </p:spPr>
        </p:pic>
        <p:sp>
          <p:nvSpPr>
            <p:cNvPr id="96" name="TextBox 95">
              <a:extLst>
                <a:ext uri="{FF2B5EF4-FFF2-40B4-BE49-F238E27FC236}">
                  <a16:creationId xmlns:a16="http://schemas.microsoft.com/office/drawing/2014/main" id="{18DA9F5A-7F7D-46F0-9FA8-1055D61EC3BA}"/>
                </a:ext>
              </a:extLst>
            </p:cNvPr>
            <p:cNvSpPr txBox="1"/>
            <p:nvPr/>
          </p:nvSpPr>
          <p:spPr>
            <a:xfrm>
              <a:off x="32998242" y="-857591"/>
              <a:ext cx="551836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Private </a:t>
              </a:r>
              <a:r>
                <a:rPr lang="en-US" sz="7200" b="0" dirty="0">
                  <a:solidFill>
                    <a:prstClr val="black"/>
                  </a:solidFill>
                  <a:latin typeface="Monserrat"/>
                </a:rPr>
                <a:t>2</a:t>
              </a:r>
              <a:r>
                <a:rPr kumimoji="0" lang="en-US" sz="7200" b="0" i="0" u="none" strike="noStrike" kern="1200" cap="none" spc="0" normalizeH="0" baseline="0" noProof="0" dirty="0">
                  <a:ln>
                    <a:noFill/>
                  </a:ln>
                  <a:solidFill>
                    <a:prstClr val="black"/>
                  </a:solidFill>
                  <a:effectLst/>
                  <a:uLnTx/>
                  <a:uFillTx/>
                  <a:latin typeface="Monserrat"/>
                </a:rPr>
                <a:t>-year</a:t>
              </a:r>
            </a:p>
          </p:txBody>
        </p:sp>
        <p:sp>
          <p:nvSpPr>
            <p:cNvPr id="97" name="TextBox 96">
              <a:extLst>
                <a:ext uri="{FF2B5EF4-FFF2-40B4-BE49-F238E27FC236}">
                  <a16:creationId xmlns:a16="http://schemas.microsoft.com/office/drawing/2014/main" id="{AE3033E2-6126-46B0-A91E-E69D0A6C4FFC}"/>
                </a:ext>
              </a:extLst>
            </p:cNvPr>
            <p:cNvSpPr txBox="1"/>
            <p:nvPr/>
          </p:nvSpPr>
          <p:spPr>
            <a:xfrm>
              <a:off x="32998241" y="3315161"/>
              <a:ext cx="510687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Public </a:t>
              </a:r>
              <a:r>
                <a:rPr lang="en-US" sz="7200" b="0" dirty="0">
                  <a:solidFill>
                    <a:prstClr val="black"/>
                  </a:solidFill>
                  <a:latin typeface="Monserrat"/>
                </a:rPr>
                <a:t>2</a:t>
              </a:r>
              <a:r>
                <a:rPr kumimoji="0" lang="en-US" sz="7200" b="0" i="0" u="none" strike="noStrike" kern="1200" cap="none" spc="0" normalizeH="0" baseline="0" noProof="0" dirty="0">
                  <a:ln>
                    <a:noFill/>
                  </a:ln>
                  <a:solidFill>
                    <a:prstClr val="black"/>
                  </a:solidFill>
                  <a:effectLst/>
                  <a:uLnTx/>
                  <a:uFillTx/>
                  <a:latin typeface="Monserrat"/>
                </a:rPr>
                <a:t>-year</a:t>
              </a:r>
            </a:p>
          </p:txBody>
        </p:sp>
        <p:sp>
          <p:nvSpPr>
            <p:cNvPr id="98" name="TextBox 97">
              <a:extLst>
                <a:ext uri="{FF2B5EF4-FFF2-40B4-BE49-F238E27FC236}">
                  <a16:creationId xmlns:a16="http://schemas.microsoft.com/office/drawing/2014/main" id="{15517D73-2C89-49F7-AA07-09C8459D41C5}"/>
                </a:ext>
              </a:extLst>
            </p:cNvPr>
            <p:cNvSpPr txBox="1"/>
            <p:nvPr/>
          </p:nvSpPr>
          <p:spPr>
            <a:xfrm>
              <a:off x="32998241" y="7447608"/>
              <a:ext cx="551836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Private 4-year</a:t>
              </a:r>
            </a:p>
          </p:txBody>
        </p:sp>
        <p:sp>
          <p:nvSpPr>
            <p:cNvPr id="99" name="TextBox 98">
              <a:extLst>
                <a:ext uri="{FF2B5EF4-FFF2-40B4-BE49-F238E27FC236}">
                  <a16:creationId xmlns:a16="http://schemas.microsoft.com/office/drawing/2014/main" id="{8492C5C9-98DC-4C86-9959-213C36F130D3}"/>
                </a:ext>
              </a:extLst>
            </p:cNvPr>
            <p:cNvSpPr txBox="1"/>
            <p:nvPr/>
          </p:nvSpPr>
          <p:spPr>
            <a:xfrm>
              <a:off x="33079295" y="11621675"/>
              <a:ext cx="543730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Public 4-year</a:t>
              </a:r>
            </a:p>
          </p:txBody>
        </p:sp>
      </p:grpSp>
      <p:grpSp>
        <p:nvGrpSpPr>
          <p:cNvPr id="178" name="Group 177">
            <a:extLst>
              <a:ext uri="{FF2B5EF4-FFF2-40B4-BE49-F238E27FC236}">
                <a16:creationId xmlns:a16="http://schemas.microsoft.com/office/drawing/2014/main" id="{CFEAF19C-5114-4C7A-BCCB-DC552F1B053A}"/>
              </a:ext>
            </a:extLst>
          </p:cNvPr>
          <p:cNvGrpSpPr/>
          <p:nvPr/>
        </p:nvGrpSpPr>
        <p:grpSpPr>
          <a:xfrm>
            <a:off x="27294840" y="1874520"/>
            <a:ext cx="5349240" cy="12364915"/>
            <a:chOff x="27294840" y="1874520"/>
            <a:chExt cx="5349240" cy="12364915"/>
          </a:xfrm>
        </p:grpSpPr>
        <p:cxnSp>
          <p:nvCxnSpPr>
            <p:cNvPr id="100" name="Connector: Curved 99">
              <a:extLst>
                <a:ext uri="{FF2B5EF4-FFF2-40B4-BE49-F238E27FC236}">
                  <a16:creationId xmlns:a16="http://schemas.microsoft.com/office/drawing/2014/main" id="{17CE06E2-5D97-49A2-9580-696B49EF1577}"/>
                </a:ext>
              </a:extLst>
            </p:cNvPr>
            <p:cNvCxnSpPr>
              <a:cxnSpLocks/>
            </p:cNvCxnSpPr>
            <p:nvPr/>
          </p:nvCxnSpPr>
          <p:spPr bwMode="auto">
            <a:xfrm flipV="1">
              <a:off x="27294840" y="1874520"/>
              <a:ext cx="5349240" cy="3785531"/>
            </a:xfrm>
            <a:prstGeom prst="curvedConnector3">
              <a:avLst>
                <a:gd name="adj1" fmla="val 50000"/>
              </a:avLst>
            </a:prstGeom>
            <a:noFill/>
            <a:ln w="317500" cap="flat" cmpd="sng" algn="ctr">
              <a:solidFill>
                <a:schemeClr val="tx1"/>
              </a:solidFill>
              <a:prstDash val="solid"/>
              <a:round/>
              <a:headEnd type="none" w="med" len="med"/>
              <a:tailEnd type="triangle"/>
            </a:ln>
            <a:effectLst/>
          </p:spPr>
        </p:cxnSp>
        <p:cxnSp>
          <p:nvCxnSpPr>
            <p:cNvPr id="102" name="Connector: Curved 101">
              <a:extLst>
                <a:ext uri="{FF2B5EF4-FFF2-40B4-BE49-F238E27FC236}">
                  <a16:creationId xmlns:a16="http://schemas.microsoft.com/office/drawing/2014/main" id="{F08CAB83-164C-4A6F-BE4D-0B4EE3B7D0CD}"/>
                </a:ext>
              </a:extLst>
            </p:cNvPr>
            <p:cNvCxnSpPr>
              <a:cxnSpLocks/>
            </p:cNvCxnSpPr>
            <p:nvPr/>
          </p:nvCxnSpPr>
          <p:spPr bwMode="auto">
            <a:xfrm>
              <a:off x="27806076" y="5660051"/>
              <a:ext cx="4792284" cy="12700"/>
            </a:xfrm>
            <a:prstGeom prst="curvedConnector3">
              <a:avLst>
                <a:gd name="adj1" fmla="val 50000"/>
              </a:avLst>
            </a:prstGeom>
            <a:noFill/>
            <a:ln w="317500" cap="flat" cmpd="sng" algn="ctr">
              <a:solidFill>
                <a:schemeClr val="tx1"/>
              </a:solidFill>
              <a:prstDash val="solid"/>
              <a:round/>
              <a:headEnd type="none" w="med" len="med"/>
              <a:tailEnd type="triangle"/>
            </a:ln>
            <a:effectLst/>
          </p:spPr>
        </p:cxnSp>
        <p:cxnSp>
          <p:nvCxnSpPr>
            <p:cNvPr id="112" name="Connector: Curved 111">
              <a:extLst>
                <a:ext uri="{FF2B5EF4-FFF2-40B4-BE49-F238E27FC236}">
                  <a16:creationId xmlns:a16="http://schemas.microsoft.com/office/drawing/2014/main" id="{40237CD1-A344-4C6C-8080-B28BEF13B847}"/>
                </a:ext>
              </a:extLst>
            </p:cNvPr>
            <p:cNvCxnSpPr>
              <a:cxnSpLocks/>
            </p:cNvCxnSpPr>
            <p:nvPr/>
          </p:nvCxnSpPr>
          <p:spPr bwMode="auto">
            <a:xfrm flipV="1">
              <a:off x="28182381" y="10419494"/>
              <a:ext cx="4415979" cy="1"/>
            </a:xfrm>
            <a:prstGeom prst="curvedConnector3">
              <a:avLst>
                <a:gd name="adj1" fmla="val 50000"/>
              </a:avLst>
            </a:prstGeom>
            <a:noFill/>
            <a:ln w="317500" cap="flat" cmpd="sng" algn="ctr">
              <a:solidFill>
                <a:schemeClr val="tx1"/>
              </a:solidFill>
              <a:prstDash val="solid"/>
              <a:round/>
              <a:headEnd type="none" w="med" len="med"/>
              <a:tailEnd type="triangle"/>
            </a:ln>
            <a:effectLst/>
          </p:spPr>
        </p:cxnSp>
        <p:cxnSp>
          <p:nvCxnSpPr>
            <p:cNvPr id="113" name="Connector: Curved 112">
              <a:extLst>
                <a:ext uri="{FF2B5EF4-FFF2-40B4-BE49-F238E27FC236}">
                  <a16:creationId xmlns:a16="http://schemas.microsoft.com/office/drawing/2014/main" id="{72172050-5777-44E4-999E-FAE161108F13}"/>
                </a:ext>
              </a:extLst>
            </p:cNvPr>
            <p:cNvCxnSpPr>
              <a:cxnSpLocks/>
            </p:cNvCxnSpPr>
            <p:nvPr/>
          </p:nvCxnSpPr>
          <p:spPr bwMode="auto">
            <a:xfrm>
              <a:off x="28050739" y="10839343"/>
              <a:ext cx="4559335" cy="3400092"/>
            </a:xfrm>
            <a:prstGeom prst="curvedConnector3">
              <a:avLst>
                <a:gd name="adj1" fmla="val 50000"/>
              </a:avLst>
            </a:prstGeom>
            <a:noFill/>
            <a:ln w="317500" cap="flat" cmpd="sng" algn="ctr">
              <a:solidFill>
                <a:schemeClr val="tx1"/>
              </a:solidFill>
              <a:prstDash val="solid"/>
              <a:round/>
              <a:headEnd type="none" w="med" len="med"/>
              <a:tailEnd type="triangle"/>
            </a:ln>
            <a:effectLst/>
          </p:spPr>
        </p:cxnSp>
      </p:grpSp>
      <p:grpSp>
        <p:nvGrpSpPr>
          <p:cNvPr id="179" name="Group 178">
            <a:extLst>
              <a:ext uri="{FF2B5EF4-FFF2-40B4-BE49-F238E27FC236}">
                <a16:creationId xmlns:a16="http://schemas.microsoft.com/office/drawing/2014/main" id="{12EA9970-34EE-4C60-A11B-B018D64DC236}"/>
              </a:ext>
            </a:extLst>
          </p:cNvPr>
          <p:cNvGrpSpPr/>
          <p:nvPr/>
        </p:nvGrpSpPr>
        <p:grpSpPr>
          <a:xfrm>
            <a:off x="21122640" y="18730690"/>
            <a:ext cx="11445606" cy="12364914"/>
            <a:chOff x="21122640" y="18730690"/>
            <a:chExt cx="11445606" cy="12364914"/>
          </a:xfrm>
        </p:grpSpPr>
        <p:cxnSp>
          <p:nvCxnSpPr>
            <p:cNvPr id="124" name="Connector: Curved 123">
              <a:extLst>
                <a:ext uri="{FF2B5EF4-FFF2-40B4-BE49-F238E27FC236}">
                  <a16:creationId xmlns:a16="http://schemas.microsoft.com/office/drawing/2014/main" id="{26363EB4-BDAF-4DC7-B615-A2CF08FA96F9}"/>
                </a:ext>
              </a:extLst>
            </p:cNvPr>
            <p:cNvCxnSpPr>
              <a:cxnSpLocks/>
            </p:cNvCxnSpPr>
            <p:nvPr/>
          </p:nvCxnSpPr>
          <p:spPr bwMode="auto">
            <a:xfrm flipV="1">
              <a:off x="27806076" y="18730690"/>
              <a:ext cx="4762170" cy="3785530"/>
            </a:xfrm>
            <a:prstGeom prst="curvedConnector3">
              <a:avLst>
                <a:gd name="adj1" fmla="val 50000"/>
              </a:avLst>
            </a:prstGeom>
            <a:noFill/>
            <a:ln w="317500" cap="flat" cmpd="sng" algn="ctr">
              <a:solidFill>
                <a:schemeClr val="tx1"/>
              </a:solidFill>
              <a:prstDash val="solid"/>
              <a:round/>
              <a:headEnd type="none" w="med" len="med"/>
              <a:tailEnd type="triangle"/>
            </a:ln>
            <a:effectLst/>
          </p:spPr>
        </p:cxnSp>
        <p:cxnSp>
          <p:nvCxnSpPr>
            <p:cNvPr id="125" name="Connector: Curved 124">
              <a:extLst>
                <a:ext uri="{FF2B5EF4-FFF2-40B4-BE49-F238E27FC236}">
                  <a16:creationId xmlns:a16="http://schemas.microsoft.com/office/drawing/2014/main" id="{721447DC-920A-4CC8-8485-4369A87BAA86}"/>
                </a:ext>
              </a:extLst>
            </p:cNvPr>
            <p:cNvCxnSpPr>
              <a:cxnSpLocks/>
            </p:cNvCxnSpPr>
            <p:nvPr/>
          </p:nvCxnSpPr>
          <p:spPr bwMode="auto">
            <a:xfrm>
              <a:off x="27730242" y="22516220"/>
              <a:ext cx="4792284" cy="12700"/>
            </a:xfrm>
            <a:prstGeom prst="curvedConnector3">
              <a:avLst>
                <a:gd name="adj1" fmla="val 50000"/>
              </a:avLst>
            </a:prstGeom>
            <a:noFill/>
            <a:ln w="317500" cap="flat" cmpd="sng" algn="ctr">
              <a:solidFill>
                <a:schemeClr val="tx1"/>
              </a:solidFill>
              <a:prstDash val="solid"/>
              <a:round/>
              <a:headEnd type="none" w="med" len="med"/>
              <a:tailEnd type="triangle"/>
            </a:ln>
            <a:effectLst/>
          </p:spPr>
        </p:cxnSp>
        <p:cxnSp>
          <p:nvCxnSpPr>
            <p:cNvPr id="126" name="Connector: Curved 125">
              <a:extLst>
                <a:ext uri="{FF2B5EF4-FFF2-40B4-BE49-F238E27FC236}">
                  <a16:creationId xmlns:a16="http://schemas.microsoft.com/office/drawing/2014/main" id="{BB1F3412-8766-4C27-85CB-9F071CC10813}"/>
                </a:ext>
              </a:extLst>
            </p:cNvPr>
            <p:cNvCxnSpPr>
              <a:cxnSpLocks/>
            </p:cNvCxnSpPr>
            <p:nvPr/>
          </p:nvCxnSpPr>
          <p:spPr bwMode="auto">
            <a:xfrm flipV="1">
              <a:off x="21122640" y="27275664"/>
              <a:ext cx="11399886" cy="10187"/>
            </a:xfrm>
            <a:prstGeom prst="curvedConnector3">
              <a:avLst>
                <a:gd name="adj1" fmla="val 50000"/>
              </a:avLst>
            </a:prstGeom>
            <a:noFill/>
            <a:ln w="317500" cap="flat" cmpd="sng" algn="ctr">
              <a:solidFill>
                <a:schemeClr val="tx1"/>
              </a:solidFill>
              <a:prstDash val="solid"/>
              <a:round/>
              <a:headEnd type="none" w="med" len="med"/>
              <a:tailEnd type="triangle"/>
            </a:ln>
            <a:effectLst/>
          </p:spPr>
        </p:cxnSp>
        <p:cxnSp>
          <p:nvCxnSpPr>
            <p:cNvPr id="127" name="Connector: Curved 126">
              <a:extLst>
                <a:ext uri="{FF2B5EF4-FFF2-40B4-BE49-F238E27FC236}">
                  <a16:creationId xmlns:a16="http://schemas.microsoft.com/office/drawing/2014/main" id="{052A7197-4370-4867-8DF9-77CCA33CDB02}"/>
                </a:ext>
              </a:extLst>
            </p:cNvPr>
            <p:cNvCxnSpPr>
              <a:cxnSpLocks/>
            </p:cNvCxnSpPr>
            <p:nvPr/>
          </p:nvCxnSpPr>
          <p:spPr bwMode="auto">
            <a:xfrm>
              <a:off x="21945600" y="27285851"/>
              <a:ext cx="10588640" cy="3809753"/>
            </a:xfrm>
            <a:prstGeom prst="curvedConnector3">
              <a:avLst>
                <a:gd name="adj1" fmla="val 50000"/>
              </a:avLst>
            </a:prstGeom>
            <a:noFill/>
            <a:ln w="317500" cap="flat" cmpd="sng" algn="ctr">
              <a:solidFill>
                <a:schemeClr val="tx1"/>
              </a:solidFill>
              <a:prstDash val="solid"/>
              <a:round/>
              <a:headEnd type="none" w="med" len="med"/>
              <a:tailEnd type="triangle"/>
            </a:ln>
            <a:effectLst/>
          </p:spPr>
        </p:cxnSp>
      </p:grpSp>
      <p:grpSp>
        <p:nvGrpSpPr>
          <p:cNvPr id="188" name="Group 187">
            <a:extLst>
              <a:ext uri="{FF2B5EF4-FFF2-40B4-BE49-F238E27FC236}">
                <a16:creationId xmlns:a16="http://schemas.microsoft.com/office/drawing/2014/main" id="{CB1873E8-7416-414D-80EB-D81DAE714354}"/>
              </a:ext>
            </a:extLst>
          </p:cNvPr>
          <p:cNvGrpSpPr/>
          <p:nvPr/>
        </p:nvGrpSpPr>
        <p:grpSpPr>
          <a:xfrm>
            <a:off x="32951193" y="16147093"/>
            <a:ext cx="8541824" cy="17100576"/>
            <a:chOff x="32951193" y="16147093"/>
            <a:chExt cx="8541824" cy="17100576"/>
          </a:xfrm>
        </p:grpSpPr>
        <p:pic>
          <p:nvPicPr>
            <p:cNvPr id="182" name="Picture 181" descr="Chart&#10;&#10;Description automatically generated">
              <a:extLst>
                <a:ext uri="{FF2B5EF4-FFF2-40B4-BE49-F238E27FC236}">
                  <a16:creationId xmlns:a16="http://schemas.microsoft.com/office/drawing/2014/main" id="{8D4C5338-376E-4558-9282-E3AC2E2D6842}"/>
                </a:ext>
              </a:extLst>
            </p:cNvPr>
            <p:cNvPicPr>
              <a:picLocks/>
            </p:cNvPicPr>
            <p:nvPr/>
          </p:nvPicPr>
          <p:blipFill rotWithShape="1">
            <a:blip r:embed="rId7">
              <a:extLst>
                <a:ext uri="{28A0092B-C50C-407E-A947-70E740481C1C}">
                  <a14:useLocalDpi xmlns:a14="http://schemas.microsoft.com/office/drawing/2010/main" val="0"/>
                </a:ext>
              </a:extLst>
            </a:blip>
            <a:srcRect l="21004" r="25009" b="13564"/>
            <a:stretch/>
          </p:blipFill>
          <p:spPr>
            <a:xfrm rot="5400000">
              <a:off x="29130329" y="20884981"/>
              <a:ext cx="16230600" cy="8494776"/>
            </a:xfrm>
            <a:prstGeom prst="rect">
              <a:avLst/>
            </a:prstGeom>
          </p:spPr>
        </p:pic>
        <p:sp>
          <p:nvSpPr>
            <p:cNvPr id="184" name="TextBox 183">
              <a:extLst>
                <a:ext uri="{FF2B5EF4-FFF2-40B4-BE49-F238E27FC236}">
                  <a16:creationId xmlns:a16="http://schemas.microsoft.com/office/drawing/2014/main" id="{60DF1A5A-BFB6-4728-BD67-7E7BF8CD8804}"/>
                </a:ext>
              </a:extLst>
            </p:cNvPr>
            <p:cNvSpPr txBox="1"/>
            <p:nvPr/>
          </p:nvSpPr>
          <p:spPr>
            <a:xfrm>
              <a:off x="32951194" y="16147093"/>
              <a:ext cx="551836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Private </a:t>
              </a:r>
              <a:r>
                <a:rPr lang="en-US" sz="7200" b="0" dirty="0">
                  <a:solidFill>
                    <a:prstClr val="black"/>
                  </a:solidFill>
                  <a:latin typeface="Monserrat"/>
                </a:rPr>
                <a:t>2</a:t>
              </a:r>
              <a:r>
                <a:rPr kumimoji="0" lang="en-US" sz="7200" b="0" i="0" u="none" strike="noStrike" kern="1200" cap="none" spc="0" normalizeH="0" baseline="0" noProof="0" dirty="0">
                  <a:ln>
                    <a:noFill/>
                  </a:ln>
                  <a:solidFill>
                    <a:prstClr val="black"/>
                  </a:solidFill>
                  <a:effectLst/>
                  <a:uLnTx/>
                  <a:uFillTx/>
                  <a:latin typeface="Monserrat"/>
                </a:rPr>
                <a:t>-year</a:t>
              </a:r>
            </a:p>
          </p:txBody>
        </p:sp>
        <p:sp>
          <p:nvSpPr>
            <p:cNvPr id="185" name="TextBox 184">
              <a:extLst>
                <a:ext uri="{FF2B5EF4-FFF2-40B4-BE49-F238E27FC236}">
                  <a16:creationId xmlns:a16="http://schemas.microsoft.com/office/drawing/2014/main" id="{0278532E-E3C1-4218-B565-422DB89A50E6}"/>
                </a:ext>
              </a:extLst>
            </p:cNvPr>
            <p:cNvSpPr txBox="1"/>
            <p:nvPr/>
          </p:nvSpPr>
          <p:spPr>
            <a:xfrm>
              <a:off x="32951193" y="20319845"/>
              <a:ext cx="510687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Public </a:t>
              </a:r>
              <a:r>
                <a:rPr lang="en-US" sz="7200" b="0" dirty="0">
                  <a:solidFill>
                    <a:prstClr val="black"/>
                  </a:solidFill>
                  <a:latin typeface="Monserrat"/>
                </a:rPr>
                <a:t>2</a:t>
              </a:r>
              <a:r>
                <a:rPr kumimoji="0" lang="en-US" sz="7200" b="0" i="0" u="none" strike="noStrike" kern="1200" cap="none" spc="0" normalizeH="0" baseline="0" noProof="0" dirty="0">
                  <a:ln>
                    <a:noFill/>
                  </a:ln>
                  <a:solidFill>
                    <a:prstClr val="black"/>
                  </a:solidFill>
                  <a:effectLst/>
                  <a:uLnTx/>
                  <a:uFillTx/>
                  <a:latin typeface="Monserrat"/>
                </a:rPr>
                <a:t>-year</a:t>
              </a:r>
            </a:p>
          </p:txBody>
        </p:sp>
        <p:sp>
          <p:nvSpPr>
            <p:cNvPr id="186" name="TextBox 185">
              <a:extLst>
                <a:ext uri="{FF2B5EF4-FFF2-40B4-BE49-F238E27FC236}">
                  <a16:creationId xmlns:a16="http://schemas.microsoft.com/office/drawing/2014/main" id="{CAE0AE7F-8904-47AD-BD7C-547E1A57410E}"/>
                </a:ext>
              </a:extLst>
            </p:cNvPr>
            <p:cNvSpPr txBox="1"/>
            <p:nvPr/>
          </p:nvSpPr>
          <p:spPr>
            <a:xfrm>
              <a:off x="32951193" y="24452292"/>
              <a:ext cx="551836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Private 4-year</a:t>
              </a:r>
            </a:p>
          </p:txBody>
        </p:sp>
        <p:sp>
          <p:nvSpPr>
            <p:cNvPr id="187" name="TextBox 186">
              <a:extLst>
                <a:ext uri="{FF2B5EF4-FFF2-40B4-BE49-F238E27FC236}">
                  <a16:creationId xmlns:a16="http://schemas.microsoft.com/office/drawing/2014/main" id="{CC18B48D-CA1C-449B-B671-320D829F22F3}"/>
                </a:ext>
              </a:extLst>
            </p:cNvPr>
            <p:cNvSpPr txBox="1"/>
            <p:nvPr/>
          </p:nvSpPr>
          <p:spPr>
            <a:xfrm>
              <a:off x="33032247" y="28626359"/>
              <a:ext cx="543730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Public 4-year</a:t>
              </a:r>
            </a:p>
          </p:txBody>
        </p:sp>
      </p:grpSp>
    </p:spTree>
    <p:extLst>
      <p:ext uri="{BB962C8B-B14F-4D97-AF65-F5344CB8AC3E}">
        <p14:creationId xmlns:p14="http://schemas.microsoft.com/office/powerpoint/2010/main" val="2363220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Chart, bar chart&#10;&#10;Description automatically generated">
            <a:extLst>
              <a:ext uri="{FF2B5EF4-FFF2-40B4-BE49-F238E27FC236}">
                <a16:creationId xmlns:a16="http://schemas.microsoft.com/office/drawing/2014/main" id="{98EFF4C1-7646-45FA-A518-DB62B6B45BB6}"/>
              </a:ext>
            </a:extLst>
          </p:cNvPr>
          <p:cNvPicPr>
            <a:picLocks noChangeAspect="1"/>
          </p:cNvPicPr>
          <p:nvPr/>
        </p:nvPicPr>
        <p:blipFill rotWithShape="1">
          <a:blip r:embed="rId2">
            <a:extLst>
              <a:ext uri="{28A0092B-C50C-407E-A947-70E740481C1C}">
                <a14:useLocalDpi xmlns:a14="http://schemas.microsoft.com/office/drawing/2010/main" val="0"/>
              </a:ext>
            </a:extLst>
          </a:blip>
          <a:srcRect l="7277" b="5894"/>
          <a:stretch/>
        </p:blipFill>
        <p:spPr>
          <a:xfrm>
            <a:off x="7551174" y="10443818"/>
            <a:ext cx="9250926" cy="13101981"/>
          </a:xfrm>
          <a:prstGeom prst="rect">
            <a:avLst/>
          </a:prstGeom>
        </p:spPr>
      </p:pic>
      <p:pic>
        <p:nvPicPr>
          <p:cNvPr id="35" name="Picture 34" descr="Chart, bar chart&#10;&#10;Description automatically generated">
            <a:extLst>
              <a:ext uri="{FF2B5EF4-FFF2-40B4-BE49-F238E27FC236}">
                <a16:creationId xmlns:a16="http://schemas.microsoft.com/office/drawing/2014/main" id="{FFB05A2E-E54D-468F-822B-CDE283D120EC}"/>
              </a:ext>
            </a:extLst>
          </p:cNvPr>
          <p:cNvPicPr>
            <a:picLocks noChangeAspect="1"/>
          </p:cNvPicPr>
          <p:nvPr/>
        </p:nvPicPr>
        <p:blipFill rotWithShape="1">
          <a:blip r:embed="rId2">
            <a:extLst>
              <a:ext uri="{28A0092B-C50C-407E-A947-70E740481C1C}">
                <a14:useLocalDpi xmlns:a14="http://schemas.microsoft.com/office/drawing/2010/main" val="0"/>
              </a:ext>
            </a:extLst>
          </a:blip>
          <a:srcRect l="1452" r="96402" b="4463"/>
          <a:stretch/>
        </p:blipFill>
        <p:spPr>
          <a:xfrm>
            <a:off x="6843252" y="10443818"/>
            <a:ext cx="707922" cy="13301085"/>
          </a:xfrm>
          <a:prstGeom prst="rect">
            <a:avLst/>
          </a:prstGeom>
        </p:spPr>
      </p:pic>
    </p:spTree>
    <p:extLst>
      <p:ext uri="{BB962C8B-B14F-4D97-AF65-F5344CB8AC3E}">
        <p14:creationId xmlns:p14="http://schemas.microsoft.com/office/powerpoint/2010/main" val="4124365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8CBCA1-D84B-4013-A549-7B7BC6C594F3}"/>
              </a:ext>
            </a:extLst>
          </p:cNvPr>
          <p:cNvPicPr>
            <a:picLocks noChangeAspect="1"/>
          </p:cNvPicPr>
          <p:nvPr/>
        </p:nvPicPr>
        <p:blipFill>
          <a:blip r:embed="rId2"/>
          <a:stretch>
            <a:fillRect/>
          </a:stretch>
        </p:blipFill>
        <p:spPr>
          <a:xfrm>
            <a:off x="0" y="4625039"/>
            <a:ext cx="43891200" cy="23668321"/>
          </a:xfrm>
          <a:prstGeom prst="rect">
            <a:avLst/>
          </a:prstGeom>
        </p:spPr>
      </p:pic>
    </p:spTree>
    <p:extLst>
      <p:ext uri="{BB962C8B-B14F-4D97-AF65-F5344CB8AC3E}">
        <p14:creationId xmlns:p14="http://schemas.microsoft.com/office/powerpoint/2010/main" val="3275651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23CF8F-2305-42EB-8E94-6D60EA61F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56366" y="18594156"/>
            <a:ext cx="10115829" cy="5949011"/>
          </a:xfrm>
          <a:prstGeom prst="rect">
            <a:avLst/>
          </a:prstGeom>
        </p:spPr>
      </p:pic>
      <p:grpSp>
        <p:nvGrpSpPr>
          <p:cNvPr id="7" name="Group 6">
            <a:extLst>
              <a:ext uri="{FF2B5EF4-FFF2-40B4-BE49-F238E27FC236}">
                <a16:creationId xmlns:a16="http://schemas.microsoft.com/office/drawing/2014/main" id="{1BBD3C15-2045-4815-BDEC-5D9FACE5DAFB}"/>
              </a:ext>
            </a:extLst>
          </p:cNvPr>
          <p:cNvGrpSpPr/>
          <p:nvPr/>
        </p:nvGrpSpPr>
        <p:grpSpPr>
          <a:xfrm>
            <a:off x="24551181" y="5720079"/>
            <a:ext cx="9558734" cy="4708772"/>
            <a:chOff x="23153965" y="23130706"/>
            <a:chExt cx="9558734" cy="4708772"/>
          </a:xfrm>
        </p:grpSpPr>
        <p:pic>
          <p:nvPicPr>
            <p:cNvPr id="8" name="Picture 7">
              <a:extLst>
                <a:ext uri="{FF2B5EF4-FFF2-40B4-BE49-F238E27FC236}">
                  <a16:creationId xmlns:a16="http://schemas.microsoft.com/office/drawing/2014/main" id="{D7140E47-C309-4FD4-87D5-2CDA464D2F96}"/>
                </a:ext>
              </a:extLst>
            </p:cNvPr>
            <p:cNvPicPr>
              <a:picLocks noChangeAspect="1"/>
            </p:cNvPicPr>
            <p:nvPr/>
          </p:nvPicPr>
          <p:blipFill>
            <a:blip r:embed="rId3"/>
            <a:stretch>
              <a:fillRect/>
            </a:stretch>
          </p:blipFill>
          <p:spPr>
            <a:xfrm>
              <a:off x="23361332" y="23496486"/>
              <a:ext cx="9144000" cy="4342992"/>
            </a:xfrm>
            <a:prstGeom prst="rect">
              <a:avLst/>
            </a:prstGeom>
          </p:spPr>
        </p:pic>
        <p:sp>
          <p:nvSpPr>
            <p:cNvPr id="9" name="TextBox 8">
              <a:extLst>
                <a:ext uri="{FF2B5EF4-FFF2-40B4-BE49-F238E27FC236}">
                  <a16:creationId xmlns:a16="http://schemas.microsoft.com/office/drawing/2014/main" id="{966780B8-E337-493F-9B65-F9A2E2912F1B}"/>
                </a:ext>
              </a:extLst>
            </p:cNvPr>
            <p:cNvSpPr txBox="1"/>
            <p:nvPr/>
          </p:nvSpPr>
          <p:spPr>
            <a:xfrm>
              <a:off x="23153965" y="23130706"/>
              <a:ext cx="9558734" cy="408125"/>
            </a:xfrm>
            <a:prstGeom prst="rect">
              <a:avLst/>
            </a:prstGeom>
            <a:noFill/>
          </p:spPr>
          <p:txBody>
            <a:bodyPr wrap="square" rtlCol="0">
              <a:spAutoFit/>
            </a:bodyPr>
            <a:lstStyle/>
            <a:p>
              <a:r>
                <a:rPr lang="en-US" sz="2900" b="0" dirty="0">
                  <a:latin typeface="Monserrat"/>
                </a:rPr>
                <a:t>Bimodal Graduation Rate due to 2-year and 4-year Institutions</a:t>
              </a:r>
            </a:p>
          </p:txBody>
        </p:sp>
      </p:grpSp>
      <p:pic>
        <p:nvPicPr>
          <p:cNvPr id="10" name="Picture 9">
            <a:extLst>
              <a:ext uri="{FF2B5EF4-FFF2-40B4-BE49-F238E27FC236}">
                <a16:creationId xmlns:a16="http://schemas.microsoft.com/office/drawing/2014/main" id="{B1241CAE-70BC-4784-B138-A56B177632B8}"/>
              </a:ext>
            </a:extLst>
          </p:cNvPr>
          <p:cNvPicPr>
            <a:picLocks noChangeAspect="1"/>
          </p:cNvPicPr>
          <p:nvPr/>
        </p:nvPicPr>
        <p:blipFill>
          <a:blip r:embed="rId4"/>
          <a:stretch>
            <a:fillRect/>
          </a:stretch>
        </p:blipFill>
        <p:spPr>
          <a:xfrm>
            <a:off x="6796467" y="6017930"/>
            <a:ext cx="9144000" cy="4478850"/>
          </a:xfrm>
          <a:prstGeom prst="rect">
            <a:avLst/>
          </a:prstGeom>
        </p:spPr>
      </p:pic>
      <p:sp>
        <p:nvSpPr>
          <p:cNvPr id="11" name="TextBox 10">
            <a:extLst>
              <a:ext uri="{FF2B5EF4-FFF2-40B4-BE49-F238E27FC236}">
                <a16:creationId xmlns:a16="http://schemas.microsoft.com/office/drawing/2014/main" id="{9E3E811E-BEDF-4B36-81A9-F9D4C1A5C0B3}"/>
              </a:ext>
            </a:extLst>
          </p:cNvPr>
          <p:cNvSpPr txBox="1"/>
          <p:nvPr/>
        </p:nvSpPr>
        <p:spPr>
          <a:xfrm>
            <a:off x="5421684" y="10191896"/>
            <a:ext cx="9143999" cy="408125"/>
          </a:xfrm>
          <a:prstGeom prst="rect">
            <a:avLst/>
          </a:prstGeom>
          <a:noFill/>
        </p:spPr>
        <p:txBody>
          <a:bodyPr wrap="square" rtlCol="0">
            <a:spAutoFit/>
          </a:bodyPr>
          <a:lstStyle/>
          <a:p>
            <a:r>
              <a:rPr lang="en-US" sz="2900" b="0" dirty="0">
                <a:latin typeface="Monserrat"/>
              </a:rPr>
              <a:t>Graduation Rate stratified for 2-year and 4-year Institutions</a:t>
            </a:r>
          </a:p>
        </p:txBody>
      </p:sp>
      <p:sp>
        <p:nvSpPr>
          <p:cNvPr id="12" name="TextBox 11">
            <a:extLst>
              <a:ext uri="{FF2B5EF4-FFF2-40B4-BE49-F238E27FC236}">
                <a16:creationId xmlns:a16="http://schemas.microsoft.com/office/drawing/2014/main" id="{B2330AB0-A39F-4B6D-BB02-B805BEFB8897}"/>
              </a:ext>
            </a:extLst>
          </p:cNvPr>
          <p:cNvSpPr txBox="1"/>
          <p:nvPr/>
        </p:nvSpPr>
        <p:spPr>
          <a:xfrm>
            <a:off x="7541379" y="5217469"/>
            <a:ext cx="10043199" cy="659732"/>
          </a:xfrm>
          <a:prstGeom prst="rect">
            <a:avLst/>
          </a:prstGeom>
          <a:noFill/>
        </p:spPr>
        <p:txBody>
          <a:bodyPr wrap="square" rtlCol="0">
            <a:spAutoFit/>
          </a:bodyPr>
          <a:lstStyle/>
          <a:p>
            <a:r>
              <a:rPr lang="en-US" dirty="0"/>
              <a:t>Put in notebook</a:t>
            </a:r>
          </a:p>
        </p:txBody>
      </p:sp>
      <p:pic>
        <p:nvPicPr>
          <p:cNvPr id="13" name="Picture 12" descr="Graphical user interface&#10;&#10;Description automatically generated">
            <a:extLst>
              <a:ext uri="{FF2B5EF4-FFF2-40B4-BE49-F238E27FC236}">
                <a16:creationId xmlns:a16="http://schemas.microsoft.com/office/drawing/2014/main" id="{F3E90024-B936-4BBB-80EE-804F88D76F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5571" y="18179293"/>
            <a:ext cx="15605792" cy="6583693"/>
          </a:xfrm>
          <a:prstGeom prst="rect">
            <a:avLst/>
          </a:prstGeom>
        </p:spPr>
      </p:pic>
    </p:spTree>
    <p:extLst>
      <p:ext uri="{BB962C8B-B14F-4D97-AF65-F5344CB8AC3E}">
        <p14:creationId xmlns:p14="http://schemas.microsoft.com/office/powerpoint/2010/main" val="260503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057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774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3687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743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261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188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6653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750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1192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384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0331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2351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4D1A849F-A5E2-47DA-8505-D65BFF0F74CB}"/>
              </a:ext>
            </a:extLst>
          </p:cNvPr>
          <p:cNvSpPr/>
          <p:nvPr/>
        </p:nvSpPr>
        <p:spPr bwMode="auto">
          <a:xfrm>
            <a:off x="18136134" y="3628591"/>
            <a:ext cx="10579608" cy="585216"/>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1027" name="Text Box 3"/>
          <p:cNvSpPr txBox="1">
            <a:spLocks noChangeArrowheads="1"/>
          </p:cNvSpPr>
          <p:nvPr/>
        </p:nvSpPr>
        <p:spPr bwMode="auto">
          <a:xfrm>
            <a:off x="7306597" y="3064331"/>
            <a:ext cx="29337000" cy="599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225903" tIns="112951" rIns="225903" bIns="112951" anchor="t">
            <a:spAutoFit/>
          </a:bodyPr>
          <a:lstStyle>
            <a:lvl1pPr defTabSz="2259013">
              <a:defRPr sz="5400" b="1">
                <a:solidFill>
                  <a:schemeClr val="tx1"/>
                </a:solidFill>
                <a:latin typeface="Times New Roman" pitchFamily="18" charset="0"/>
              </a:defRPr>
            </a:lvl1pPr>
            <a:lvl2pPr marL="742950" indent="-285750" defTabSz="2259013">
              <a:defRPr sz="5400" b="1">
                <a:solidFill>
                  <a:schemeClr val="tx1"/>
                </a:solidFill>
                <a:latin typeface="Times New Roman" pitchFamily="18" charset="0"/>
              </a:defRPr>
            </a:lvl2pPr>
            <a:lvl3pPr marL="1143000" indent="-228600" defTabSz="2259013">
              <a:defRPr sz="5400" b="1">
                <a:solidFill>
                  <a:schemeClr val="tx1"/>
                </a:solidFill>
                <a:latin typeface="Times New Roman" pitchFamily="18" charset="0"/>
              </a:defRPr>
            </a:lvl3pPr>
            <a:lvl4pPr marL="1600200" indent="-228600" defTabSz="2259013">
              <a:defRPr sz="5400" b="1">
                <a:solidFill>
                  <a:schemeClr val="tx1"/>
                </a:solidFill>
                <a:latin typeface="Times New Roman" pitchFamily="18" charset="0"/>
              </a:defRPr>
            </a:lvl4pPr>
            <a:lvl5pPr marL="2057400" indent="-228600" defTabSz="2259013">
              <a:defRPr sz="5400" b="1">
                <a:solidFill>
                  <a:schemeClr val="tx1"/>
                </a:solidFill>
                <a:latin typeface="Times New Roman" pitchFamily="18" charset="0"/>
              </a:defRPr>
            </a:lvl5pPr>
            <a:lvl6pPr marL="25146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9pPr>
          </a:lstStyle>
          <a:p>
            <a:pPr>
              <a:lnSpc>
                <a:spcPct val="60000"/>
              </a:lnSpc>
            </a:pPr>
            <a:r>
              <a:rPr lang="en-US" sz="3600" b="0" dirty="0">
                <a:latin typeface="Monserrat"/>
                <a:cs typeface="Times New Roman"/>
              </a:rPr>
              <a:t>Faculty Advisor: Professor Susan Mathews Hardy and Professor J. Hathaway</a:t>
            </a:r>
          </a:p>
        </p:txBody>
      </p:sp>
      <p:sp>
        <p:nvSpPr>
          <p:cNvPr id="1033" name="Rectangle 51"/>
          <p:cNvSpPr>
            <a:spLocks noChangeArrowheads="1"/>
          </p:cNvSpPr>
          <p:nvPr/>
        </p:nvSpPr>
        <p:spPr bwMode="auto">
          <a:xfrm>
            <a:off x="2147483647" y="2147483647"/>
            <a:ext cx="2147482688"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225903" tIns="112951" rIns="225903" bIns="112951">
            <a:spAutoFit/>
          </a:bodyPr>
          <a:lstStyle/>
          <a:p>
            <a:pPr algn="l" defTabSz="2259013">
              <a:lnSpc>
                <a:spcPct val="100000"/>
              </a:lnSpc>
              <a:spcBef>
                <a:spcPct val="0"/>
              </a:spcBef>
            </a:pPr>
            <a:r>
              <a:rPr lang="en-US" sz="7700" b="0"/>
              <a:t> </a:t>
            </a:r>
            <a:endParaRPr lang="en-US" sz="5900" b="0"/>
          </a:p>
        </p:txBody>
      </p:sp>
      <p:sp>
        <p:nvSpPr>
          <p:cNvPr id="1036" name="Text Box 89"/>
          <p:cNvSpPr txBox="1">
            <a:spLocks noChangeArrowheads="1"/>
          </p:cNvSpPr>
          <p:nvPr/>
        </p:nvSpPr>
        <p:spPr bwMode="auto">
          <a:xfrm>
            <a:off x="18619788" y="1143000"/>
            <a:ext cx="6318250" cy="760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225903" tIns="112951" rIns="225903" bIns="112951">
            <a:spAutoFit/>
          </a:bodyPr>
          <a:lstStyle>
            <a:lvl1pPr defTabSz="2259013">
              <a:defRPr sz="5400" b="1">
                <a:solidFill>
                  <a:schemeClr val="tx1"/>
                </a:solidFill>
                <a:latin typeface="Times New Roman" pitchFamily="18" charset="0"/>
              </a:defRPr>
            </a:lvl1pPr>
            <a:lvl2pPr marL="742950" indent="-285750" defTabSz="2259013">
              <a:defRPr sz="5400" b="1">
                <a:solidFill>
                  <a:schemeClr val="tx1"/>
                </a:solidFill>
                <a:latin typeface="Times New Roman" pitchFamily="18" charset="0"/>
              </a:defRPr>
            </a:lvl2pPr>
            <a:lvl3pPr marL="1143000" indent="-228600" defTabSz="2259013">
              <a:defRPr sz="5400" b="1">
                <a:solidFill>
                  <a:schemeClr val="tx1"/>
                </a:solidFill>
                <a:latin typeface="Times New Roman" pitchFamily="18" charset="0"/>
              </a:defRPr>
            </a:lvl3pPr>
            <a:lvl4pPr marL="1600200" indent="-228600" defTabSz="2259013">
              <a:defRPr sz="5400" b="1">
                <a:solidFill>
                  <a:schemeClr val="tx1"/>
                </a:solidFill>
                <a:latin typeface="Times New Roman" pitchFamily="18" charset="0"/>
              </a:defRPr>
            </a:lvl4pPr>
            <a:lvl5pPr marL="2057400" indent="-228600" defTabSz="2259013">
              <a:defRPr sz="5400" b="1">
                <a:solidFill>
                  <a:schemeClr val="tx1"/>
                </a:solidFill>
                <a:latin typeface="Times New Roman" pitchFamily="18" charset="0"/>
              </a:defRPr>
            </a:lvl5pPr>
            <a:lvl6pPr marL="25146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9pPr>
          </a:lstStyle>
          <a:p>
            <a:endParaRPr lang="en-US"/>
          </a:p>
        </p:txBody>
      </p:sp>
      <p:pic>
        <p:nvPicPr>
          <p:cNvPr id="29"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005765" y="1037206"/>
            <a:ext cx="6936280" cy="191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C3595DA-11D0-9A4B-B0D5-356ABC62DD0B}"/>
              </a:ext>
            </a:extLst>
          </p:cNvPr>
          <p:cNvSpPr txBox="1"/>
          <p:nvPr/>
        </p:nvSpPr>
        <p:spPr>
          <a:xfrm>
            <a:off x="22078318" y="6654018"/>
            <a:ext cx="184731" cy="659732"/>
          </a:xfrm>
          <a:prstGeom prst="rect">
            <a:avLst/>
          </a:prstGeom>
          <a:noFill/>
        </p:spPr>
        <p:txBody>
          <a:bodyPr wrap="none" rtlCol="0">
            <a:spAutoFit/>
          </a:bodyPr>
          <a:lstStyle/>
          <a:p>
            <a:endParaRPr lang="en-US"/>
          </a:p>
        </p:txBody>
      </p:sp>
      <p:grpSp>
        <p:nvGrpSpPr>
          <p:cNvPr id="32" name="Group 31">
            <a:extLst>
              <a:ext uri="{FF2B5EF4-FFF2-40B4-BE49-F238E27FC236}">
                <a16:creationId xmlns:a16="http://schemas.microsoft.com/office/drawing/2014/main" id="{49BB1A5B-8DB0-4F92-98C4-72ACA4AE8603}"/>
              </a:ext>
            </a:extLst>
          </p:cNvPr>
          <p:cNvGrpSpPr/>
          <p:nvPr/>
        </p:nvGrpSpPr>
        <p:grpSpPr>
          <a:xfrm>
            <a:off x="11042940" y="15433322"/>
            <a:ext cx="21814901" cy="9692640"/>
            <a:chOff x="11204911" y="3767701"/>
            <a:chExt cx="21814901" cy="9692640"/>
          </a:xfrm>
        </p:grpSpPr>
        <p:pic>
          <p:nvPicPr>
            <p:cNvPr id="54" name="Picture 53" descr="A picture containing graphical user interface&#10;&#10;Description automatically generated">
              <a:extLst>
                <a:ext uri="{FF2B5EF4-FFF2-40B4-BE49-F238E27FC236}">
                  <a16:creationId xmlns:a16="http://schemas.microsoft.com/office/drawing/2014/main" id="{9D82EE1C-2BD5-496E-BC54-FA0FF3B96AA9}"/>
                </a:ext>
              </a:extLst>
            </p:cNvPr>
            <p:cNvPicPr>
              <a:picLocks noChangeAspect="1"/>
            </p:cNvPicPr>
            <p:nvPr/>
          </p:nvPicPr>
          <p:blipFill rotWithShape="1">
            <a:blip r:embed="rId4">
              <a:extLst>
                <a:ext uri="{28A0092B-C50C-407E-A947-70E740481C1C}">
                  <a14:useLocalDpi xmlns:a14="http://schemas.microsoft.com/office/drawing/2010/main" val="0"/>
                </a:ext>
              </a:extLst>
            </a:blip>
            <a:srcRect l="6931" t="6794" r="5525" b="2917"/>
            <a:stretch/>
          </p:blipFill>
          <p:spPr>
            <a:xfrm>
              <a:off x="11492214" y="4074172"/>
              <a:ext cx="21352361" cy="9290507"/>
            </a:xfrm>
            <a:prstGeom prst="rect">
              <a:avLst/>
            </a:prstGeom>
          </p:spPr>
        </p:pic>
        <p:sp>
          <p:nvSpPr>
            <p:cNvPr id="18" name="TextBox 17">
              <a:extLst>
                <a:ext uri="{FF2B5EF4-FFF2-40B4-BE49-F238E27FC236}">
                  <a16:creationId xmlns:a16="http://schemas.microsoft.com/office/drawing/2014/main" id="{84C01808-8B5F-46DF-AAB8-AD8DDDD76AE8}"/>
                </a:ext>
              </a:extLst>
            </p:cNvPr>
            <p:cNvSpPr txBox="1"/>
            <p:nvPr/>
          </p:nvSpPr>
          <p:spPr>
            <a:xfrm>
              <a:off x="30234194" y="10620066"/>
              <a:ext cx="1769806" cy="910314"/>
            </a:xfrm>
            <a:prstGeom prst="rect">
              <a:avLst/>
            </a:prstGeom>
            <a:noFill/>
            <a:ln>
              <a:solidFill>
                <a:schemeClr val="tx1"/>
              </a:solidFill>
            </a:ln>
          </p:spPr>
          <p:txBody>
            <a:bodyPr wrap="square" rtlCol="0">
              <a:spAutoFit/>
            </a:bodyPr>
            <a:lstStyle/>
            <a:p>
              <a:r>
                <a:rPr lang="en-US" sz="2900" dirty="0"/>
                <a:t>State</a:t>
              </a:r>
            </a:p>
            <a:p>
              <a:endParaRPr lang="en-US" sz="2900" dirty="0"/>
            </a:p>
          </p:txBody>
        </p:sp>
        <p:sp>
          <p:nvSpPr>
            <p:cNvPr id="23" name="TextBox 22">
              <a:extLst>
                <a:ext uri="{FF2B5EF4-FFF2-40B4-BE49-F238E27FC236}">
                  <a16:creationId xmlns:a16="http://schemas.microsoft.com/office/drawing/2014/main" id="{06969D6D-1367-4037-93E4-E994C90558EF}"/>
                </a:ext>
              </a:extLst>
            </p:cNvPr>
            <p:cNvSpPr txBox="1"/>
            <p:nvPr/>
          </p:nvSpPr>
          <p:spPr>
            <a:xfrm>
              <a:off x="29916849" y="11544383"/>
              <a:ext cx="2404496" cy="833754"/>
            </a:xfrm>
            <a:prstGeom prst="rect">
              <a:avLst/>
            </a:prstGeom>
            <a:noFill/>
          </p:spPr>
          <p:txBody>
            <a:bodyPr wrap="square" rtlCol="0">
              <a:spAutoFit/>
            </a:bodyPr>
            <a:lstStyle/>
            <a:p>
              <a:r>
                <a:rPr lang="en-US" sz="2400" dirty="0">
                  <a:latin typeface="Monserrat"/>
                </a:rPr>
                <a:t>Typical Independent Student Debt</a:t>
              </a:r>
            </a:p>
          </p:txBody>
        </p:sp>
        <p:sp>
          <p:nvSpPr>
            <p:cNvPr id="55" name="TextBox 54">
              <a:extLst>
                <a:ext uri="{FF2B5EF4-FFF2-40B4-BE49-F238E27FC236}">
                  <a16:creationId xmlns:a16="http://schemas.microsoft.com/office/drawing/2014/main" id="{FE28F777-B8CB-45AE-AB41-A36223F9DDF5}"/>
                </a:ext>
              </a:extLst>
            </p:cNvPr>
            <p:cNvSpPr txBox="1"/>
            <p:nvPr/>
          </p:nvSpPr>
          <p:spPr>
            <a:xfrm>
              <a:off x="27637459" y="10648002"/>
              <a:ext cx="2610973" cy="833754"/>
            </a:xfrm>
            <a:prstGeom prst="rect">
              <a:avLst/>
            </a:prstGeom>
            <a:noFill/>
          </p:spPr>
          <p:txBody>
            <a:bodyPr wrap="square" rtlCol="0">
              <a:spAutoFit/>
            </a:bodyPr>
            <a:lstStyle/>
            <a:p>
              <a:r>
                <a:rPr lang="en-US" sz="2400" dirty="0">
                  <a:latin typeface="Monserrat"/>
                </a:rPr>
                <a:t>Typical Dependent Student Debt with Parent  Debt</a:t>
              </a:r>
            </a:p>
          </p:txBody>
        </p:sp>
        <p:sp>
          <p:nvSpPr>
            <p:cNvPr id="26" name="TextBox 25">
              <a:extLst>
                <a:ext uri="{FF2B5EF4-FFF2-40B4-BE49-F238E27FC236}">
                  <a16:creationId xmlns:a16="http://schemas.microsoft.com/office/drawing/2014/main" id="{63AB713B-BF0D-4330-ADFA-BF15AEE11C98}"/>
                </a:ext>
              </a:extLst>
            </p:cNvPr>
            <p:cNvSpPr txBox="1"/>
            <p:nvPr/>
          </p:nvSpPr>
          <p:spPr>
            <a:xfrm>
              <a:off x="15261695" y="4410289"/>
              <a:ext cx="11198801" cy="408125"/>
            </a:xfrm>
            <a:prstGeom prst="rect">
              <a:avLst/>
            </a:prstGeom>
            <a:noFill/>
          </p:spPr>
          <p:txBody>
            <a:bodyPr wrap="square" rtlCol="0">
              <a:spAutoFit/>
            </a:bodyPr>
            <a:lstStyle/>
            <a:p>
              <a:r>
                <a:rPr lang="en-US" sz="2900" b="0" dirty="0">
                  <a:latin typeface="Monserrat"/>
                </a:rPr>
                <a:t>Independent and Dependent Student Debt by State</a:t>
              </a:r>
            </a:p>
          </p:txBody>
        </p:sp>
        <p:sp>
          <p:nvSpPr>
            <p:cNvPr id="31" name="Rectangle: Rounded Corners 30">
              <a:extLst>
                <a:ext uri="{FF2B5EF4-FFF2-40B4-BE49-F238E27FC236}">
                  <a16:creationId xmlns:a16="http://schemas.microsoft.com/office/drawing/2014/main" id="{73C254A2-6B0B-40FF-A407-F6752F83A99B}"/>
                </a:ext>
              </a:extLst>
            </p:cNvPr>
            <p:cNvSpPr/>
            <p:nvPr/>
          </p:nvSpPr>
          <p:spPr bwMode="auto">
            <a:xfrm>
              <a:off x="11204911" y="3767701"/>
              <a:ext cx="21814901" cy="9692640"/>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dirty="0">
                <a:ln>
                  <a:noFill/>
                </a:ln>
                <a:solidFill>
                  <a:schemeClr val="tx1"/>
                </a:solidFill>
                <a:effectLst/>
                <a:latin typeface="Times New Roman" pitchFamily="18" charset="0"/>
              </a:endParaRPr>
            </a:p>
          </p:txBody>
        </p:sp>
      </p:grpSp>
      <p:sp>
        <p:nvSpPr>
          <p:cNvPr id="39" name="Rectangle: Rounded Corners 38">
            <a:extLst>
              <a:ext uri="{FF2B5EF4-FFF2-40B4-BE49-F238E27FC236}">
                <a16:creationId xmlns:a16="http://schemas.microsoft.com/office/drawing/2014/main" id="{4AB7514F-314F-42F4-A334-E52661430A4A}"/>
              </a:ext>
            </a:extLst>
          </p:cNvPr>
          <p:cNvSpPr/>
          <p:nvPr/>
        </p:nvSpPr>
        <p:spPr bwMode="auto">
          <a:xfrm>
            <a:off x="11887200" y="23897787"/>
            <a:ext cx="914400" cy="91440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86" name="Rectangle: Rounded Corners 85">
            <a:extLst>
              <a:ext uri="{FF2B5EF4-FFF2-40B4-BE49-F238E27FC236}">
                <a16:creationId xmlns:a16="http://schemas.microsoft.com/office/drawing/2014/main" id="{C0B46AB7-CFD2-4DD1-939C-C9FD5DC38586}"/>
              </a:ext>
            </a:extLst>
          </p:cNvPr>
          <p:cNvSpPr/>
          <p:nvPr/>
        </p:nvSpPr>
        <p:spPr bwMode="auto">
          <a:xfrm>
            <a:off x="414327" y="3624866"/>
            <a:ext cx="17510760" cy="585216"/>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6" name="TextBox 5">
            <a:extLst>
              <a:ext uri="{FF2B5EF4-FFF2-40B4-BE49-F238E27FC236}">
                <a16:creationId xmlns:a16="http://schemas.microsoft.com/office/drawing/2014/main" id="{796617EE-C8AB-4A66-8D58-CA46488B19B4}"/>
              </a:ext>
            </a:extLst>
          </p:cNvPr>
          <p:cNvSpPr txBox="1"/>
          <p:nvPr/>
        </p:nvSpPr>
        <p:spPr>
          <a:xfrm>
            <a:off x="412393" y="3791301"/>
            <a:ext cx="15652452" cy="52783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4000" b="0" dirty="0">
                <a:latin typeface="Monserrat"/>
                <a:cs typeface="Times New Roman"/>
              </a:rPr>
              <a:t>INTRODUCTION</a:t>
            </a:r>
          </a:p>
        </p:txBody>
      </p:sp>
      <p:pic>
        <p:nvPicPr>
          <p:cNvPr id="84" name="Picture 83" descr="A picture containing text, clipart, vector graphics&#10;&#10;Description automatically generated">
            <a:extLst>
              <a:ext uri="{FF2B5EF4-FFF2-40B4-BE49-F238E27FC236}">
                <a16:creationId xmlns:a16="http://schemas.microsoft.com/office/drawing/2014/main" id="{D3A77908-E423-4CB8-A405-FD734FB773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14233" y="524947"/>
            <a:ext cx="4953691" cy="1362265"/>
          </a:xfrm>
          <a:prstGeom prst="rect">
            <a:avLst/>
          </a:prstGeom>
        </p:spPr>
      </p:pic>
      <p:pic>
        <p:nvPicPr>
          <p:cNvPr id="97" name="Picture 96" descr="Icon&#10;&#10;Description automatically generated">
            <a:extLst>
              <a:ext uri="{FF2B5EF4-FFF2-40B4-BE49-F238E27FC236}">
                <a16:creationId xmlns:a16="http://schemas.microsoft.com/office/drawing/2014/main" id="{D6884995-2334-4F5D-A4A3-6B34877588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464131" y="1735243"/>
            <a:ext cx="1928199" cy="1546433"/>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988432" y="569922"/>
            <a:ext cx="1892240" cy="1655710"/>
          </a:xfrm>
          <a:prstGeom prst="rect">
            <a:avLst/>
          </a:prstGeom>
        </p:spPr>
      </p:pic>
      <p:sp>
        <p:nvSpPr>
          <p:cNvPr id="100" name="Rectangle: Rounded Corners 99">
            <a:extLst>
              <a:ext uri="{FF2B5EF4-FFF2-40B4-BE49-F238E27FC236}">
                <a16:creationId xmlns:a16="http://schemas.microsoft.com/office/drawing/2014/main" id="{3A2B894B-9548-4D40-8876-406449334A0A}"/>
              </a:ext>
            </a:extLst>
          </p:cNvPr>
          <p:cNvSpPr/>
          <p:nvPr/>
        </p:nvSpPr>
        <p:spPr bwMode="auto">
          <a:xfrm>
            <a:off x="10990193" y="394141"/>
            <a:ext cx="21867647" cy="2505456"/>
          </a:xfrm>
          <a:prstGeom prst="roundRect">
            <a:avLst>
              <a:gd name="adj" fmla="val 1873"/>
            </a:avLst>
          </a:prstGeom>
          <a:solidFill>
            <a:srgbClr val="FFC629"/>
          </a:solid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95" name="TextBox 94">
            <a:extLst>
              <a:ext uri="{FF2B5EF4-FFF2-40B4-BE49-F238E27FC236}">
                <a16:creationId xmlns:a16="http://schemas.microsoft.com/office/drawing/2014/main" id="{79BADDAE-C080-426A-A981-2C147131B4D6}"/>
              </a:ext>
            </a:extLst>
          </p:cNvPr>
          <p:cNvSpPr txBox="1"/>
          <p:nvPr/>
        </p:nvSpPr>
        <p:spPr>
          <a:xfrm>
            <a:off x="10969239" y="515628"/>
            <a:ext cx="21888602" cy="2400657"/>
          </a:xfrm>
          <a:prstGeom prst="rect">
            <a:avLst/>
          </a:prstGeom>
          <a:noFill/>
        </p:spPr>
        <p:txBody>
          <a:bodyPr wrap="square" rtlCol="0">
            <a:spAutoFit/>
          </a:bodyPr>
          <a:lstStyle/>
          <a:p>
            <a:pPr defTabSz="2259013">
              <a:lnSpc>
                <a:spcPct val="100000"/>
              </a:lnSpc>
              <a:spcBef>
                <a:spcPts val="0"/>
              </a:spcBef>
            </a:pPr>
            <a:r>
              <a:rPr lang="en-US" sz="7200" dirty="0">
                <a:latin typeface="Monserrat"/>
                <a:cs typeface="Times New Roman"/>
              </a:rPr>
              <a:t>DOES THE PELL GRANT COME WITH A PRICE?</a:t>
            </a:r>
          </a:p>
          <a:p>
            <a:pPr defTabSz="2259013">
              <a:lnSpc>
                <a:spcPct val="100000"/>
              </a:lnSpc>
              <a:spcBef>
                <a:spcPts val="0"/>
              </a:spcBef>
            </a:pPr>
            <a:endParaRPr lang="en-US" sz="600" b="0" dirty="0">
              <a:latin typeface="Monserrat"/>
              <a:cs typeface="Times New Roman"/>
            </a:endParaRPr>
          </a:p>
          <a:p>
            <a:pPr defTabSz="2259013">
              <a:lnSpc>
                <a:spcPct val="100000"/>
              </a:lnSpc>
              <a:spcBef>
                <a:spcPts val="0"/>
              </a:spcBef>
            </a:pPr>
            <a:r>
              <a:rPr lang="en-US" sz="7200" b="0" dirty="0">
                <a:latin typeface="Monserrat"/>
                <a:cs typeface="Times New Roman"/>
              </a:rPr>
              <a:t>Nathaniel Jones</a:t>
            </a:r>
          </a:p>
        </p:txBody>
      </p:sp>
      <p:grpSp>
        <p:nvGrpSpPr>
          <p:cNvPr id="45" name="Group 44">
            <a:extLst>
              <a:ext uri="{FF2B5EF4-FFF2-40B4-BE49-F238E27FC236}">
                <a16:creationId xmlns:a16="http://schemas.microsoft.com/office/drawing/2014/main" id="{3D9FFDBF-906C-4555-897B-F04916F99085}"/>
              </a:ext>
            </a:extLst>
          </p:cNvPr>
          <p:cNvGrpSpPr/>
          <p:nvPr/>
        </p:nvGrpSpPr>
        <p:grpSpPr>
          <a:xfrm>
            <a:off x="32948437" y="15404480"/>
            <a:ext cx="10326998" cy="16311590"/>
            <a:chOff x="32948437" y="14614764"/>
            <a:chExt cx="10326998" cy="16311590"/>
          </a:xfrm>
        </p:grpSpPr>
        <p:grpSp>
          <p:nvGrpSpPr>
            <p:cNvPr id="21" name="Group 20">
              <a:extLst>
                <a:ext uri="{FF2B5EF4-FFF2-40B4-BE49-F238E27FC236}">
                  <a16:creationId xmlns:a16="http://schemas.microsoft.com/office/drawing/2014/main" id="{8CF3D083-3A3A-4613-9D65-A221452B6829}"/>
                </a:ext>
              </a:extLst>
            </p:cNvPr>
            <p:cNvGrpSpPr/>
            <p:nvPr/>
          </p:nvGrpSpPr>
          <p:grpSpPr>
            <a:xfrm>
              <a:off x="32948438" y="14614764"/>
              <a:ext cx="10277856" cy="10775424"/>
              <a:chOff x="11211911" y="20577069"/>
              <a:chExt cx="9661767" cy="10246428"/>
            </a:xfrm>
          </p:grpSpPr>
          <p:pic>
            <p:nvPicPr>
              <p:cNvPr id="2" name="Picture 1">
                <a:extLst>
                  <a:ext uri="{FF2B5EF4-FFF2-40B4-BE49-F238E27FC236}">
                    <a16:creationId xmlns:a16="http://schemas.microsoft.com/office/drawing/2014/main" id="{401B52E9-8515-44F2-8893-97AB202BA691}"/>
                  </a:ext>
                </a:extLst>
              </p:cNvPr>
              <p:cNvPicPr>
                <a:picLocks noChangeAspect="1"/>
              </p:cNvPicPr>
              <p:nvPr/>
            </p:nvPicPr>
            <p:blipFill>
              <a:blip r:embed="rId8"/>
              <a:stretch>
                <a:fillRect/>
              </a:stretch>
            </p:blipFill>
            <p:spPr>
              <a:xfrm>
                <a:off x="11386080" y="20923521"/>
                <a:ext cx="9144000" cy="4656830"/>
              </a:xfrm>
              <a:prstGeom prst="rect">
                <a:avLst/>
              </a:prstGeom>
            </p:spPr>
          </p:pic>
          <p:sp>
            <p:nvSpPr>
              <p:cNvPr id="53" name="Rectangle: Rounded Corners 52">
                <a:extLst>
                  <a:ext uri="{FF2B5EF4-FFF2-40B4-BE49-F238E27FC236}">
                    <a16:creationId xmlns:a16="http://schemas.microsoft.com/office/drawing/2014/main" id="{9D21D45A-CDE7-40D3-AA8E-FF61E39C07B1}"/>
                  </a:ext>
                </a:extLst>
              </p:cNvPr>
              <p:cNvSpPr/>
              <p:nvPr/>
            </p:nvSpPr>
            <p:spPr bwMode="auto">
              <a:xfrm>
                <a:off x="11211911" y="20577069"/>
                <a:ext cx="9661767" cy="4956205"/>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58" name="TextBox 57">
                <a:extLst>
                  <a:ext uri="{FF2B5EF4-FFF2-40B4-BE49-F238E27FC236}">
                    <a16:creationId xmlns:a16="http://schemas.microsoft.com/office/drawing/2014/main" id="{455A68B2-2F89-4C2A-B59F-F96CEC27E62A}"/>
                  </a:ext>
                </a:extLst>
              </p:cNvPr>
              <p:cNvSpPr txBox="1"/>
              <p:nvPr/>
            </p:nvSpPr>
            <p:spPr>
              <a:xfrm>
                <a:off x="12510030" y="20683978"/>
                <a:ext cx="6896100" cy="408125"/>
              </a:xfrm>
              <a:prstGeom prst="rect">
                <a:avLst/>
              </a:prstGeom>
              <a:noFill/>
            </p:spPr>
            <p:txBody>
              <a:bodyPr wrap="square" rtlCol="0">
                <a:spAutoFit/>
              </a:bodyPr>
              <a:lstStyle/>
              <a:p>
                <a:r>
                  <a:rPr lang="en-US" sz="2900" b="0" dirty="0">
                    <a:latin typeface="Monserrat"/>
                  </a:rPr>
                  <a:t>Student Dropout Rate</a:t>
                </a:r>
              </a:p>
            </p:txBody>
          </p:sp>
          <p:pic>
            <p:nvPicPr>
              <p:cNvPr id="9" name="Picture 8">
                <a:extLst>
                  <a:ext uri="{FF2B5EF4-FFF2-40B4-BE49-F238E27FC236}">
                    <a16:creationId xmlns:a16="http://schemas.microsoft.com/office/drawing/2014/main" id="{B42409BB-F5F6-4933-88A7-5C10BB720275}"/>
                  </a:ext>
                </a:extLst>
              </p:cNvPr>
              <p:cNvPicPr>
                <a:picLocks noChangeAspect="1"/>
              </p:cNvPicPr>
              <p:nvPr/>
            </p:nvPicPr>
            <p:blipFill>
              <a:blip r:embed="rId9"/>
              <a:stretch>
                <a:fillRect/>
              </a:stretch>
            </p:blipFill>
            <p:spPr>
              <a:xfrm>
                <a:off x="11430693" y="26132900"/>
                <a:ext cx="9144000" cy="4478850"/>
              </a:xfrm>
              <a:prstGeom prst="rect">
                <a:avLst/>
              </a:prstGeom>
            </p:spPr>
          </p:pic>
          <p:sp>
            <p:nvSpPr>
              <p:cNvPr id="60" name="TextBox 59">
                <a:extLst>
                  <a:ext uri="{FF2B5EF4-FFF2-40B4-BE49-F238E27FC236}">
                    <a16:creationId xmlns:a16="http://schemas.microsoft.com/office/drawing/2014/main" id="{A7CE3FD2-78AB-4DC3-BC8A-14961B92D159}"/>
                  </a:ext>
                </a:extLst>
              </p:cNvPr>
              <p:cNvSpPr txBox="1"/>
              <p:nvPr/>
            </p:nvSpPr>
            <p:spPr>
              <a:xfrm>
                <a:off x="11430694" y="25806748"/>
                <a:ext cx="9143999" cy="408125"/>
              </a:xfrm>
              <a:prstGeom prst="rect">
                <a:avLst/>
              </a:prstGeom>
              <a:noFill/>
            </p:spPr>
            <p:txBody>
              <a:bodyPr wrap="square" rtlCol="0">
                <a:spAutoFit/>
              </a:bodyPr>
              <a:lstStyle/>
              <a:p>
                <a:r>
                  <a:rPr lang="en-US" sz="2900" b="0" dirty="0">
                    <a:latin typeface="Monserrat"/>
                  </a:rPr>
                  <a:t>Graduation Rate stratified for 2-year and 4-year Institutions</a:t>
                </a:r>
              </a:p>
            </p:txBody>
          </p:sp>
          <p:sp>
            <p:nvSpPr>
              <p:cNvPr id="64" name="Rectangle: Rounded Corners 63">
                <a:extLst>
                  <a:ext uri="{FF2B5EF4-FFF2-40B4-BE49-F238E27FC236}">
                    <a16:creationId xmlns:a16="http://schemas.microsoft.com/office/drawing/2014/main" id="{6BB5D970-9272-4BBF-AFB5-412943508DEA}"/>
                  </a:ext>
                </a:extLst>
              </p:cNvPr>
              <p:cNvSpPr/>
              <p:nvPr/>
            </p:nvSpPr>
            <p:spPr bwMode="auto">
              <a:xfrm>
                <a:off x="11211911" y="25611417"/>
                <a:ext cx="9652523" cy="5212080"/>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grpSp>
        <p:grpSp>
          <p:nvGrpSpPr>
            <p:cNvPr id="22" name="Group 21">
              <a:extLst>
                <a:ext uri="{FF2B5EF4-FFF2-40B4-BE49-F238E27FC236}">
                  <a16:creationId xmlns:a16="http://schemas.microsoft.com/office/drawing/2014/main" id="{EDC72B1A-4B5E-4109-988B-9EDC5AD52C6E}"/>
                </a:ext>
              </a:extLst>
            </p:cNvPr>
            <p:cNvGrpSpPr/>
            <p:nvPr/>
          </p:nvGrpSpPr>
          <p:grpSpPr>
            <a:xfrm>
              <a:off x="32948437" y="25492936"/>
              <a:ext cx="10326998" cy="5433418"/>
              <a:chOff x="22292634" y="13192906"/>
              <a:chExt cx="10326998" cy="5433418"/>
            </a:xfrm>
          </p:grpSpPr>
          <p:pic>
            <p:nvPicPr>
              <p:cNvPr id="7" name="Picture 6">
                <a:extLst>
                  <a:ext uri="{FF2B5EF4-FFF2-40B4-BE49-F238E27FC236}">
                    <a16:creationId xmlns:a16="http://schemas.microsoft.com/office/drawing/2014/main" id="{701ABA79-55BA-4D49-A5BD-A3AE5AE7ACE0}"/>
                  </a:ext>
                </a:extLst>
              </p:cNvPr>
              <p:cNvPicPr>
                <a:picLocks noChangeAspect="1"/>
              </p:cNvPicPr>
              <p:nvPr/>
            </p:nvPicPr>
            <p:blipFill>
              <a:blip r:embed="rId10"/>
              <a:stretch>
                <a:fillRect/>
              </a:stretch>
            </p:blipFill>
            <p:spPr>
              <a:xfrm>
                <a:off x="22349515" y="13702515"/>
                <a:ext cx="10270117" cy="4923809"/>
              </a:xfrm>
              <a:prstGeom prst="rect">
                <a:avLst/>
              </a:prstGeom>
            </p:spPr>
          </p:pic>
          <p:sp>
            <p:nvSpPr>
              <p:cNvPr id="8" name="TextBox 7">
                <a:extLst>
                  <a:ext uri="{FF2B5EF4-FFF2-40B4-BE49-F238E27FC236}">
                    <a16:creationId xmlns:a16="http://schemas.microsoft.com/office/drawing/2014/main" id="{2F761736-B45C-4953-B438-46D2C8B3C759}"/>
                  </a:ext>
                </a:extLst>
              </p:cNvPr>
              <p:cNvSpPr txBox="1"/>
              <p:nvPr/>
            </p:nvSpPr>
            <p:spPr>
              <a:xfrm>
                <a:off x="24336735" y="13375682"/>
                <a:ext cx="6896100" cy="408125"/>
              </a:xfrm>
              <a:prstGeom prst="rect">
                <a:avLst/>
              </a:prstGeom>
              <a:noFill/>
            </p:spPr>
            <p:txBody>
              <a:bodyPr wrap="square" rtlCol="0">
                <a:spAutoFit/>
              </a:bodyPr>
              <a:lstStyle/>
              <a:p>
                <a:r>
                  <a:rPr lang="en-US" sz="2900" b="0" dirty="0">
                    <a:latin typeface="Monserrat"/>
                  </a:rPr>
                  <a:t>Median Loan Default Rate</a:t>
                </a:r>
              </a:p>
            </p:txBody>
          </p:sp>
          <p:sp>
            <p:nvSpPr>
              <p:cNvPr id="66" name="Rectangle: Rounded Corners 65">
                <a:extLst>
                  <a:ext uri="{FF2B5EF4-FFF2-40B4-BE49-F238E27FC236}">
                    <a16:creationId xmlns:a16="http://schemas.microsoft.com/office/drawing/2014/main" id="{3BED0C97-9617-43DE-9B4B-9B4337409AB2}"/>
                  </a:ext>
                </a:extLst>
              </p:cNvPr>
              <p:cNvSpPr/>
              <p:nvPr/>
            </p:nvSpPr>
            <p:spPr bwMode="auto">
              <a:xfrm>
                <a:off x="22292634" y="13192906"/>
                <a:ext cx="10270117" cy="5367528"/>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dirty="0">
                  <a:ln>
                    <a:noFill/>
                  </a:ln>
                  <a:solidFill>
                    <a:schemeClr val="tx1"/>
                  </a:solidFill>
                  <a:effectLst/>
                  <a:latin typeface="Times New Roman" pitchFamily="18" charset="0"/>
                </a:endParaRPr>
              </a:p>
            </p:txBody>
          </p:sp>
        </p:grpSp>
      </p:grpSp>
      <p:sp>
        <p:nvSpPr>
          <p:cNvPr id="73" name="TextBox 72">
            <a:extLst>
              <a:ext uri="{FF2B5EF4-FFF2-40B4-BE49-F238E27FC236}">
                <a16:creationId xmlns:a16="http://schemas.microsoft.com/office/drawing/2014/main" id="{F0DE9AB7-A98C-45C5-8329-894280BD9CD5}"/>
              </a:ext>
            </a:extLst>
          </p:cNvPr>
          <p:cNvSpPr txBox="1"/>
          <p:nvPr/>
        </p:nvSpPr>
        <p:spPr>
          <a:xfrm>
            <a:off x="18136134" y="3775356"/>
            <a:ext cx="10579607" cy="52783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4000" b="0" dirty="0">
                <a:latin typeface="Monserrat"/>
                <a:cs typeface="Times New Roman"/>
              </a:rPr>
              <a:t>METHODS</a:t>
            </a:r>
          </a:p>
        </p:txBody>
      </p:sp>
      <p:sp>
        <p:nvSpPr>
          <p:cNvPr id="89" name="TextBox 88">
            <a:extLst>
              <a:ext uri="{FF2B5EF4-FFF2-40B4-BE49-F238E27FC236}">
                <a16:creationId xmlns:a16="http://schemas.microsoft.com/office/drawing/2014/main" id="{A80FA1A6-EF49-4C8D-A13A-D8F2ACC3BE22}"/>
              </a:ext>
            </a:extLst>
          </p:cNvPr>
          <p:cNvSpPr txBox="1"/>
          <p:nvPr/>
        </p:nvSpPr>
        <p:spPr>
          <a:xfrm>
            <a:off x="18242512" y="4432458"/>
            <a:ext cx="10389272" cy="9863919"/>
          </a:xfrm>
          <a:prstGeom prst="rect">
            <a:avLst/>
          </a:prstGeom>
          <a:noFill/>
          <a:ln>
            <a:noFill/>
          </a:ln>
        </p:spPr>
        <p:txBody>
          <a:bodyPr wrap="square" rtlCol="0">
            <a:spAutoFit/>
          </a:bodyPr>
          <a:lstStyle/>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Coding Methods</a:t>
            </a:r>
            <a:r>
              <a:rPr lang="en-US" sz="2400" dirty="0">
                <a:latin typeface="Monserrat"/>
                <a:cs typeface="Times New Roman" panose="02020603050405020304" pitchFamily="18" charset="0"/>
              </a:rPr>
              <a:t>:</a:t>
            </a:r>
            <a:r>
              <a:rPr lang="en-US" sz="2400" u="sng" dirty="0">
                <a:latin typeface="Monserrat"/>
                <a:cs typeface="Times New Roman" panose="02020603050405020304" pitchFamily="18" charset="0"/>
              </a:rPr>
              <a:t> </a:t>
            </a:r>
            <a:r>
              <a:rPr lang="en-US" sz="2400" b="0" dirty="0">
                <a:latin typeface="Monserrat"/>
                <a:cs typeface="Times New Roman" panose="02020603050405020304" pitchFamily="18" charset="0"/>
              </a:rPr>
              <a:t>I used tidyverse to pipe functions (e.g. mutate, filter, select, and lapply). I used packages that include stringr, pplyr, dplyr, magrittr, ggplot, ggpubr, ggh4x, geofacet, sf, sp, and tidycensus. My favorite package is magrittr because of the assignment pipe %&lt;&gt;%.</a:t>
            </a: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Data Wrangling</a:t>
            </a:r>
            <a:r>
              <a:rPr lang="en-US" sz="2400" dirty="0">
                <a:latin typeface="Monserrat"/>
                <a:cs typeface="Times New Roman" panose="02020603050405020304" pitchFamily="18" charset="0"/>
              </a:rPr>
              <a:t>:</a:t>
            </a:r>
            <a:r>
              <a:rPr lang="en-US" sz="2400" b="0" dirty="0">
                <a:latin typeface="Monserrat"/>
                <a:cs typeface="Times New Roman" panose="02020603050405020304" pitchFamily="18" charset="0"/>
              </a:rPr>
              <a:t> For the CollegeScorecard dataset, I created an anonymous function that checks each column for missing values, and then I dropped all columns with zero entries. Observations that were missing their institutions name, proportion of Pell recipients in their student population, their longitude and latitude, and their state were dropped. This left a total of 952 variables and 6186 observations. As I did my analyses, I created multi-layer filters to create the needed subsets. </a:t>
            </a: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Spatial Analysis</a:t>
            </a:r>
            <a:r>
              <a:rPr lang="en-US" sz="2400" dirty="0">
                <a:latin typeface="Monserrat"/>
                <a:cs typeface="Times New Roman" panose="02020603050405020304" pitchFamily="18" charset="0"/>
              </a:rPr>
              <a:t>:</a:t>
            </a:r>
            <a:r>
              <a:rPr lang="en-US" sz="2400" b="0" dirty="0">
                <a:latin typeface="Monserrat"/>
                <a:cs typeface="Times New Roman" panose="02020603050405020304" pitchFamily="18" charset="0"/>
              </a:rPr>
              <a:t> The census shapefiles and data from the packages tigris and tidycensus were used to create maps of the institutional locations by state. I joined together the polygons of the states that are provided in the shapefile with the latitude and longitude of each school from the CollegeScorecard data.</a:t>
            </a: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Nonparametric Binomial Distribution Test and Confidence Intervals</a:t>
            </a:r>
            <a:r>
              <a:rPr lang="en-US" sz="2400" dirty="0">
                <a:latin typeface="Monserrat"/>
                <a:cs typeface="Times New Roman" panose="02020603050405020304" pitchFamily="18" charset="0"/>
              </a:rPr>
              <a:t>:</a:t>
            </a:r>
            <a:r>
              <a:rPr lang="en-US" sz="2400" b="0" dirty="0">
                <a:latin typeface="Monserrat"/>
                <a:cs typeface="Times New Roman" panose="02020603050405020304" pitchFamily="18" charset="0"/>
              </a:rPr>
              <a:t> The binomial test was used to test verify the National Center for Education Statistics claim that the average net price at a 4-year institution is $18,500. </a:t>
            </a: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K-sample Permutation Tests</a:t>
            </a:r>
            <a:r>
              <a:rPr lang="en-US" sz="2400" dirty="0">
                <a:latin typeface="Monserrat"/>
                <a:cs typeface="Times New Roman" panose="02020603050405020304" pitchFamily="18" charset="0"/>
              </a:rPr>
              <a:t>:</a:t>
            </a:r>
            <a:r>
              <a:rPr lang="en-US" sz="2400" b="0" dirty="0">
                <a:latin typeface="Monserrat"/>
                <a:cs typeface="Times New Roman" panose="02020603050405020304" pitchFamily="18" charset="0"/>
              </a:rPr>
              <a:t> The K-sample Permutation Test was used to analyze whether graduation rate quartiles predicted the loan default rate.</a:t>
            </a: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Permutation Tests on the Median</a:t>
            </a:r>
            <a:r>
              <a:rPr lang="en-US" sz="2400" b="0" dirty="0">
                <a:latin typeface="Monserrat"/>
                <a:cs typeface="Times New Roman" panose="02020603050405020304" pitchFamily="18" charset="0"/>
              </a:rPr>
              <a:t>:</a:t>
            </a:r>
            <a:r>
              <a:rPr lang="en-US" sz="2400" b="0" u="sng" dirty="0">
                <a:latin typeface="Monserrat"/>
                <a:cs typeface="Times New Roman" panose="02020603050405020304" pitchFamily="18" charset="0"/>
              </a:rPr>
              <a:t> </a:t>
            </a:r>
            <a:r>
              <a:rPr lang="en-US" sz="2400" b="0" dirty="0">
                <a:latin typeface="Monserrat"/>
                <a:cs typeface="Times New Roman" panose="02020603050405020304" pitchFamily="18" charset="0"/>
              </a:rPr>
              <a:t>For majority and minority Pell schools, I tested to see if there was a difference between the median dropout rate, graduation rate, and the 2-year loan default rate.</a:t>
            </a:r>
            <a:endParaRPr lang="en-US" sz="2400" u="sng"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Permutation test on the slope</a:t>
            </a:r>
            <a:r>
              <a:rPr lang="en-US" sz="2400" dirty="0">
                <a:latin typeface="Monserrat"/>
                <a:cs typeface="Times New Roman" panose="02020603050405020304" pitchFamily="18" charset="0"/>
              </a:rPr>
              <a:t>:</a:t>
            </a:r>
            <a:r>
              <a:rPr lang="en-US" sz="2400" b="0" dirty="0">
                <a:latin typeface="Monserrat"/>
                <a:cs typeface="Times New Roman" panose="02020603050405020304" pitchFamily="18" charset="0"/>
              </a:rPr>
              <a:t> A permutation test on the slope of the model created to find associations between the independent and dependent student debt.</a:t>
            </a: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Geom_smooth</a:t>
            </a:r>
            <a:r>
              <a:rPr lang="en-US" sz="2400" b="0" dirty="0">
                <a:latin typeface="Monserrat"/>
                <a:cs typeface="Times New Roman" panose="02020603050405020304" pitchFamily="18" charset="0"/>
              </a:rPr>
              <a:t>: This function in ggplot was used to map the slope of independent student debt by dependent student debt over the state of the institution.</a:t>
            </a:r>
            <a:endParaRPr lang="en-US" sz="2400" dirty="0">
              <a:latin typeface="Monserrat"/>
              <a:cs typeface="Times New Roman" panose="02020603050405020304" pitchFamily="18" charset="0"/>
            </a:endParaRPr>
          </a:p>
          <a:p>
            <a:pPr algn="l"/>
            <a:endParaRPr lang="en-US" sz="2400" b="0" u="sng" dirty="0">
              <a:latin typeface="Monserrat"/>
              <a:cs typeface="Times New Roman" panose="02020603050405020304" pitchFamily="18" charset="0"/>
            </a:endParaRPr>
          </a:p>
        </p:txBody>
      </p:sp>
      <p:sp>
        <p:nvSpPr>
          <p:cNvPr id="17" name="TextBox 16">
            <a:extLst>
              <a:ext uri="{FF2B5EF4-FFF2-40B4-BE49-F238E27FC236}">
                <a16:creationId xmlns:a16="http://schemas.microsoft.com/office/drawing/2014/main" id="{A541BF4D-38E2-4C39-9D9D-8E11DD4651B6}"/>
              </a:ext>
            </a:extLst>
          </p:cNvPr>
          <p:cNvSpPr txBox="1"/>
          <p:nvPr/>
        </p:nvSpPr>
        <p:spPr>
          <a:xfrm>
            <a:off x="-9952747" y="185870"/>
            <a:ext cx="9030313" cy="2716193"/>
          </a:xfrm>
          <a:prstGeom prst="rect">
            <a:avLst/>
          </a:prstGeom>
          <a:noFill/>
        </p:spPr>
        <p:txBody>
          <a:bodyPr wrap="square" rtlCol="0">
            <a:spAutoFit/>
          </a:bodyPr>
          <a:lstStyle/>
          <a:p>
            <a:r>
              <a:rPr lang="en-US" sz="5400" b="0" dirty="0">
                <a:latin typeface="Monserrat"/>
                <a:cs typeface="Times New Roman" panose="02020603050405020304" pitchFamily="18" charset="0"/>
              </a:rPr>
              <a:t>The CollegeScorecard dataset consist of 2,381 features, 3 id variables, and 6654 rows.</a:t>
            </a:r>
          </a:p>
          <a:p>
            <a:pPr algn="l"/>
            <a:r>
              <a:rPr lang="en-US" b="0" dirty="0">
                <a:latin typeface="Monserrat"/>
                <a:cs typeface="Times New Roman" panose="02020603050405020304" pitchFamily="18" charset="0"/>
              </a:rPr>
              <a:t>.7% of students</a:t>
            </a:r>
            <a:endParaRPr lang="en-US" sz="5400" b="0" dirty="0">
              <a:latin typeface="Monserrat"/>
              <a:cs typeface="Times New Roman" panose="02020603050405020304" pitchFamily="18" charset="0"/>
            </a:endParaRPr>
          </a:p>
        </p:txBody>
      </p:sp>
      <p:grpSp>
        <p:nvGrpSpPr>
          <p:cNvPr id="114" name="Group 113">
            <a:extLst>
              <a:ext uri="{FF2B5EF4-FFF2-40B4-BE49-F238E27FC236}">
                <a16:creationId xmlns:a16="http://schemas.microsoft.com/office/drawing/2014/main" id="{DB0328FB-FB39-4869-B871-A6B3F6C53164}"/>
              </a:ext>
            </a:extLst>
          </p:cNvPr>
          <p:cNvGrpSpPr/>
          <p:nvPr/>
        </p:nvGrpSpPr>
        <p:grpSpPr>
          <a:xfrm>
            <a:off x="412393" y="14727850"/>
            <a:ext cx="42768519" cy="628673"/>
            <a:chOff x="31886010" y="14229715"/>
            <a:chExt cx="10786422" cy="838512"/>
          </a:xfrm>
        </p:grpSpPr>
        <p:sp>
          <p:nvSpPr>
            <p:cNvPr id="115" name="Rectangle: Rounded Corners 114">
              <a:extLst>
                <a:ext uri="{FF2B5EF4-FFF2-40B4-BE49-F238E27FC236}">
                  <a16:creationId xmlns:a16="http://schemas.microsoft.com/office/drawing/2014/main" id="{C869B299-2572-4888-9773-58E61CB4FE43}"/>
                </a:ext>
              </a:extLst>
            </p:cNvPr>
            <p:cNvSpPr/>
            <p:nvPr/>
          </p:nvSpPr>
          <p:spPr bwMode="auto">
            <a:xfrm>
              <a:off x="31886010" y="14229715"/>
              <a:ext cx="10786422" cy="780550"/>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900" b="0" i="0" u="none" strike="noStrike" cap="none" normalizeH="0" baseline="0">
                <a:ln>
                  <a:noFill/>
                </a:ln>
                <a:solidFill>
                  <a:schemeClr val="tx1"/>
                </a:solidFill>
                <a:effectLst/>
                <a:latin typeface="Monserrat"/>
              </a:endParaRPr>
            </a:p>
          </p:txBody>
        </p:sp>
        <p:sp>
          <p:nvSpPr>
            <p:cNvPr id="116" name="TextBox 115">
              <a:extLst>
                <a:ext uri="{FF2B5EF4-FFF2-40B4-BE49-F238E27FC236}">
                  <a16:creationId xmlns:a16="http://schemas.microsoft.com/office/drawing/2014/main" id="{1D5B89A2-9E56-4CB7-9990-677EE1D756C0}"/>
                </a:ext>
              </a:extLst>
            </p:cNvPr>
            <p:cNvSpPr txBox="1"/>
            <p:nvPr/>
          </p:nvSpPr>
          <p:spPr>
            <a:xfrm>
              <a:off x="31886010" y="14364208"/>
              <a:ext cx="10729377" cy="70401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4000" b="0" dirty="0">
                  <a:latin typeface="Monserrat"/>
                  <a:cs typeface="Times New Roman"/>
                </a:rPr>
                <a:t>RESULTS</a:t>
              </a:r>
            </a:p>
          </p:txBody>
        </p:sp>
      </p:grpSp>
      <p:grpSp>
        <p:nvGrpSpPr>
          <p:cNvPr id="33" name="Group 32">
            <a:extLst>
              <a:ext uri="{FF2B5EF4-FFF2-40B4-BE49-F238E27FC236}">
                <a16:creationId xmlns:a16="http://schemas.microsoft.com/office/drawing/2014/main" id="{B3E8BD59-6719-49DA-B795-623C235315DD}"/>
              </a:ext>
            </a:extLst>
          </p:cNvPr>
          <p:cNvGrpSpPr/>
          <p:nvPr/>
        </p:nvGrpSpPr>
        <p:grpSpPr>
          <a:xfrm>
            <a:off x="22326119" y="25268316"/>
            <a:ext cx="10535046" cy="7296285"/>
            <a:chOff x="11305224" y="24846332"/>
            <a:chExt cx="10535046" cy="7296285"/>
          </a:xfrm>
        </p:grpSpPr>
        <p:grpSp>
          <p:nvGrpSpPr>
            <p:cNvPr id="13" name="Group 12">
              <a:extLst>
                <a:ext uri="{FF2B5EF4-FFF2-40B4-BE49-F238E27FC236}">
                  <a16:creationId xmlns:a16="http://schemas.microsoft.com/office/drawing/2014/main" id="{452BEAB5-E33D-4A08-A87E-4F4DFE9C26D1}"/>
                </a:ext>
              </a:extLst>
            </p:cNvPr>
            <p:cNvGrpSpPr/>
            <p:nvPr/>
          </p:nvGrpSpPr>
          <p:grpSpPr>
            <a:xfrm>
              <a:off x="11477405" y="24929456"/>
              <a:ext cx="10362865" cy="7062646"/>
              <a:chOff x="11705231" y="24924459"/>
              <a:chExt cx="9144000" cy="6008514"/>
            </a:xfrm>
          </p:grpSpPr>
          <p:sp>
            <p:nvSpPr>
              <p:cNvPr id="67" name="TextBox 66">
                <a:extLst>
                  <a:ext uri="{FF2B5EF4-FFF2-40B4-BE49-F238E27FC236}">
                    <a16:creationId xmlns:a16="http://schemas.microsoft.com/office/drawing/2014/main" id="{24E858BA-662B-4233-BEA5-A5FBED5CDD99}"/>
                  </a:ext>
                </a:extLst>
              </p:cNvPr>
              <p:cNvSpPr txBox="1"/>
              <p:nvPr/>
            </p:nvSpPr>
            <p:spPr>
              <a:xfrm>
                <a:off x="12681450" y="24924459"/>
                <a:ext cx="7051077" cy="538609"/>
              </a:xfrm>
              <a:prstGeom prst="rect">
                <a:avLst/>
              </a:prstGeom>
              <a:noFill/>
            </p:spPr>
            <p:txBody>
              <a:bodyPr wrap="square" rtlCol="0">
                <a:spAutoFit/>
              </a:bodyPr>
              <a:lstStyle/>
              <a:p>
                <a:pPr algn="l" defTabSz="3291840" eaLnBrk="1" fontAlgn="auto" hangingPunct="1">
                  <a:lnSpc>
                    <a:spcPct val="100000"/>
                  </a:lnSpc>
                  <a:spcBef>
                    <a:spcPts val="0"/>
                  </a:spcBef>
                  <a:spcAft>
                    <a:spcPts val="0"/>
                  </a:spcAft>
                  <a:defRPr/>
                </a:pPr>
                <a:r>
                  <a:rPr lang="en-US" sz="2900" b="0" dirty="0">
                    <a:solidFill>
                      <a:prstClr val="black"/>
                    </a:solidFill>
                    <a:latin typeface="Monserrat"/>
                  </a:rPr>
                  <a:t>Default Rate Stratified by Graduation Rate</a:t>
                </a:r>
              </a:p>
            </p:txBody>
          </p:sp>
          <p:pic>
            <p:nvPicPr>
              <p:cNvPr id="12" name="Picture 11">
                <a:extLst>
                  <a:ext uri="{FF2B5EF4-FFF2-40B4-BE49-F238E27FC236}">
                    <a16:creationId xmlns:a16="http://schemas.microsoft.com/office/drawing/2014/main" id="{C83E333A-F670-42AB-A096-ACF986B4974A}"/>
                  </a:ext>
                </a:extLst>
              </p:cNvPr>
              <p:cNvPicPr>
                <a:picLocks noChangeAspect="1"/>
              </p:cNvPicPr>
              <p:nvPr/>
            </p:nvPicPr>
            <p:blipFill>
              <a:blip r:embed="rId11"/>
              <a:stretch>
                <a:fillRect/>
              </a:stretch>
            </p:blipFill>
            <p:spPr>
              <a:xfrm>
                <a:off x="11705231" y="25392348"/>
                <a:ext cx="9144000" cy="5540625"/>
              </a:xfrm>
              <a:prstGeom prst="rect">
                <a:avLst/>
              </a:prstGeom>
            </p:spPr>
          </p:pic>
        </p:grpSp>
        <p:sp>
          <p:nvSpPr>
            <p:cNvPr id="117" name="Rectangle: Rounded Corners 116">
              <a:extLst>
                <a:ext uri="{FF2B5EF4-FFF2-40B4-BE49-F238E27FC236}">
                  <a16:creationId xmlns:a16="http://schemas.microsoft.com/office/drawing/2014/main" id="{4BE1A122-69C8-4F0A-95A4-7E7EE1B2E7AE}"/>
                </a:ext>
              </a:extLst>
            </p:cNvPr>
            <p:cNvSpPr/>
            <p:nvPr/>
          </p:nvSpPr>
          <p:spPr bwMode="auto">
            <a:xfrm>
              <a:off x="11305224" y="24846332"/>
              <a:ext cx="10535046" cy="7296285"/>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grpSp>
      <p:grpSp>
        <p:nvGrpSpPr>
          <p:cNvPr id="42" name="Group 41">
            <a:extLst>
              <a:ext uri="{FF2B5EF4-FFF2-40B4-BE49-F238E27FC236}">
                <a16:creationId xmlns:a16="http://schemas.microsoft.com/office/drawing/2014/main" id="{DE5257F5-36CD-4168-8D66-0E48FA6AB935}"/>
              </a:ext>
            </a:extLst>
          </p:cNvPr>
          <p:cNvGrpSpPr/>
          <p:nvPr/>
        </p:nvGrpSpPr>
        <p:grpSpPr>
          <a:xfrm>
            <a:off x="28936335" y="3618649"/>
            <a:ext cx="14482919" cy="693541"/>
            <a:chOff x="31886010" y="14141006"/>
            <a:chExt cx="10898773" cy="555160"/>
          </a:xfrm>
        </p:grpSpPr>
        <p:sp>
          <p:nvSpPr>
            <p:cNvPr id="88" name="Rectangle: Rounded Corners 87">
              <a:extLst>
                <a:ext uri="{FF2B5EF4-FFF2-40B4-BE49-F238E27FC236}">
                  <a16:creationId xmlns:a16="http://schemas.microsoft.com/office/drawing/2014/main" id="{B1172C6C-2D19-4C71-B523-CD3D9AE023D1}"/>
                </a:ext>
              </a:extLst>
            </p:cNvPr>
            <p:cNvSpPr/>
            <p:nvPr/>
          </p:nvSpPr>
          <p:spPr bwMode="auto">
            <a:xfrm>
              <a:off x="31886010" y="14141006"/>
              <a:ext cx="10898773" cy="468449"/>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900" b="0" i="0" u="none" strike="noStrike" cap="none" normalizeH="0" baseline="0" dirty="0">
                <a:ln>
                  <a:noFill/>
                </a:ln>
                <a:solidFill>
                  <a:schemeClr val="tx1"/>
                </a:solidFill>
                <a:effectLst/>
                <a:latin typeface="Monserrat"/>
              </a:endParaRPr>
            </a:p>
          </p:txBody>
        </p:sp>
        <p:sp>
          <p:nvSpPr>
            <p:cNvPr id="28" name="TextBox 27">
              <a:extLst>
                <a:ext uri="{FF2B5EF4-FFF2-40B4-BE49-F238E27FC236}">
                  <a16:creationId xmlns:a16="http://schemas.microsoft.com/office/drawing/2014/main" id="{BF7ED615-DF0E-4C98-8685-880EB5C798F9}"/>
                </a:ext>
              </a:extLst>
            </p:cNvPr>
            <p:cNvSpPr txBox="1"/>
            <p:nvPr/>
          </p:nvSpPr>
          <p:spPr>
            <a:xfrm>
              <a:off x="32685523" y="14273647"/>
              <a:ext cx="9150818" cy="42251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4000" b="0" dirty="0">
                  <a:latin typeface="Monserrat"/>
                  <a:cs typeface="Times New Roman"/>
                </a:rPr>
                <a:t>CONCLUSIONS</a:t>
              </a:r>
            </a:p>
          </p:txBody>
        </p:sp>
      </p:grpSp>
      <p:grpSp>
        <p:nvGrpSpPr>
          <p:cNvPr id="37" name="Group 36">
            <a:extLst>
              <a:ext uri="{FF2B5EF4-FFF2-40B4-BE49-F238E27FC236}">
                <a16:creationId xmlns:a16="http://schemas.microsoft.com/office/drawing/2014/main" id="{E3D39912-10D1-4DC5-BCD4-BB910E8B06A5}"/>
              </a:ext>
            </a:extLst>
          </p:cNvPr>
          <p:cNvGrpSpPr/>
          <p:nvPr/>
        </p:nvGrpSpPr>
        <p:grpSpPr>
          <a:xfrm>
            <a:off x="-2954797" y="15433223"/>
            <a:ext cx="17255371" cy="14173200"/>
            <a:chOff x="7948717" y="14539399"/>
            <a:chExt cx="17255371" cy="14173200"/>
          </a:xfrm>
        </p:grpSpPr>
        <p:pic>
          <p:nvPicPr>
            <p:cNvPr id="19" name="Picture 18">
              <a:extLst>
                <a:ext uri="{FF2B5EF4-FFF2-40B4-BE49-F238E27FC236}">
                  <a16:creationId xmlns:a16="http://schemas.microsoft.com/office/drawing/2014/main" id="{A5B36A8B-F2D1-4C87-A1E1-53E49A769475}"/>
                </a:ext>
              </a:extLst>
            </p:cNvPr>
            <p:cNvPicPr>
              <a:picLocks noChangeAspect="1"/>
            </p:cNvPicPr>
            <p:nvPr/>
          </p:nvPicPr>
          <p:blipFill>
            <a:blip r:embed="rId12"/>
            <a:stretch>
              <a:fillRect/>
            </a:stretch>
          </p:blipFill>
          <p:spPr>
            <a:xfrm>
              <a:off x="11623647" y="15059226"/>
              <a:ext cx="9928075" cy="13302625"/>
            </a:xfrm>
            <a:prstGeom prst="rect">
              <a:avLst/>
            </a:prstGeom>
          </p:spPr>
        </p:pic>
        <p:sp>
          <p:nvSpPr>
            <p:cNvPr id="36" name="TextBox 35">
              <a:extLst>
                <a:ext uri="{FF2B5EF4-FFF2-40B4-BE49-F238E27FC236}">
                  <a16:creationId xmlns:a16="http://schemas.microsoft.com/office/drawing/2014/main" id="{6B821F39-31C9-4E7B-B582-F3CD14B78BC7}"/>
                </a:ext>
              </a:extLst>
            </p:cNvPr>
            <p:cNvSpPr txBox="1"/>
            <p:nvPr/>
          </p:nvSpPr>
          <p:spPr>
            <a:xfrm>
              <a:off x="7948717" y="14763027"/>
              <a:ext cx="17255371" cy="408125"/>
            </a:xfrm>
            <a:prstGeom prst="rect">
              <a:avLst/>
            </a:prstGeom>
            <a:noFill/>
          </p:spPr>
          <p:txBody>
            <a:bodyPr wrap="square" rtlCol="0">
              <a:spAutoFit/>
            </a:bodyPr>
            <a:lstStyle/>
            <a:p>
              <a:r>
                <a:rPr lang="en-US" sz="2900" b="0" dirty="0">
                  <a:latin typeface="Monserrat"/>
                </a:rPr>
                <a:t>Dependent and Independent Student Debt by State</a:t>
              </a:r>
            </a:p>
          </p:txBody>
        </p:sp>
        <p:sp>
          <p:nvSpPr>
            <p:cNvPr id="118" name="Rectangle: Rounded Corners 117">
              <a:extLst>
                <a:ext uri="{FF2B5EF4-FFF2-40B4-BE49-F238E27FC236}">
                  <a16:creationId xmlns:a16="http://schemas.microsoft.com/office/drawing/2014/main" id="{A3AFC975-4522-4A96-B7EB-DF4A4D91D89B}"/>
                </a:ext>
              </a:extLst>
            </p:cNvPr>
            <p:cNvSpPr/>
            <p:nvPr/>
          </p:nvSpPr>
          <p:spPr bwMode="auto">
            <a:xfrm>
              <a:off x="11353637" y="14539399"/>
              <a:ext cx="10465549" cy="14173200"/>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grpSp>
      <p:sp>
        <p:nvSpPr>
          <p:cNvPr id="106" name="TextBox 105">
            <a:extLst>
              <a:ext uri="{FF2B5EF4-FFF2-40B4-BE49-F238E27FC236}">
                <a16:creationId xmlns:a16="http://schemas.microsoft.com/office/drawing/2014/main" id="{CAFE4D2E-42DF-422B-8DE0-83E4EE123631}"/>
              </a:ext>
            </a:extLst>
          </p:cNvPr>
          <p:cNvSpPr txBox="1"/>
          <p:nvPr/>
        </p:nvSpPr>
        <p:spPr>
          <a:xfrm>
            <a:off x="3115245" y="29239054"/>
            <a:ext cx="2209201" cy="408125"/>
          </a:xfrm>
          <a:prstGeom prst="rect">
            <a:avLst/>
          </a:prstGeom>
          <a:noFill/>
        </p:spPr>
        <p:txBody>
          <a:bodyPr wrap="square" rtlCol="0">
            <a:spAutoFit/>
          </a:bodyPr>
          <a:lstStyle/>
          <a:p>
            <a:r>
              <a:rPr lang="en-US" sz="2900" b="0" dirty="0">
                <a:latin typeface="Monserrat"/>
              </a:rPr>
              <a:t>Independent</a:t>
            </a:r>
          </a:p>
        </p:txBody>
      </p:sp>
      <p:sp>
        <p:nvSpPr>
          <p:cNvPr id="107" name="TextBox 106">
            <a:extLst>
              <a:ext uri="{FF2B5EF4-FFF2-40B4-BE49-F238E27FC236}">
                <a16:creationId xmlns:a16="http://schemas.microsoft.com/office/drawing/2014/main" id="{8B8E980E-BEA3-4A08-A3DB-BD3FD80D9540}"/>
              </a:ext>
            </a:extLst>
          </p:cNvPr>
          <p:cNvSpPr txBox="1"/>
          <p:nvPr/>
        </p:nvSpPr>
        <p:spPr>
          <a:xfrm>
            <a:off x="5749088" y="29220004"/>
            <a:ext cx="2209201" cy="408125"/>
          </a:xfrm>
          <a:prstGeom prst="rect">
            <a:avLst/>
          </a:prstGeom>
          <a:noFill/>
        </p:spPr>
        <p:txBody>
          <a:bodyPr wrap="square" rtlCol="0">
            <a:spAutoFit/>
          </a:bodyPr>
          <a:lstStyle/>
          <a:p>
            <a:r>
              <a:rPr lang="en-US" sz="2900" b="0" dirty="0">
                <a:latin typeface="Monserrat"/>
              </a:rPr>
              <a:t>Dependent</a:t>
            </a:r>
          </a:p>
        </p:txBody>
      </p:sp>
      <p:grpSp>
        <p:nvGrpSpPr>
          <p:cNvPr id="48" name="Group 47">
            <a:extLst>
              <a:ext uri="{FF2B5EF4-FFF2-40B4-BE49-F238E27FC236}">
                <a16:creationId xmlns:a16="http://schemas.microsoft.com/office/drawing/2014/main" id="{41B9616E-3547-46DB-AE95-CA803C4C9D51}"/>
              </a:ext>
            </a:extLst>
          </p:cNvPr>
          <p:cNvGrpSpPr/>
          <p:nvPr/>
        </p:nvGrpSpPr>
        <p:grpSpPr>
          <a:xfrm>
            <a:off x="8559176" y="25263774"/>
            <a:ext cx="13710792" cy="6858000"/>
            <a:chOff x="8559176" y="24474058"/>
            <a:chExt cx="13710792" cy="6858000"/>
          </a:xfrm>
        </p:grpSpPr>
        <p:grpSp>
          <p:nvGrpSpPr>
            <p:cNvPr id="46" name="Group 45">
              <a:extLst>
                <a:ext uri="{FF2B5EF4-FFF2-40B4-BE49-F238E27FC236}">
                  <a16:creationId xmlns:a16="http://schemas.microsoft.com/office/drawing/2014/main" id="{5959DC71-5147-4F4E-A274-2425C23E52DD}"/>
                </a:ext>
              </a:extLst>
            </p:cNvPr>
            <p:cNvGrpSpPr/>
            <p:nvPr/>
          </p:nvGrpSpPr>
          <p:grpSpPr>
            <a:xfrm>
              <a:off x="8559176" y="24474058"/>
              <a:ext cx="13710792" cy="6858000"/>
              <a:chOff x="8559176" y="24474058"/>
              <a:chExt cx="13710792" cy="6858000"/>
            </a:xfrm>
          </p:grpSpPr>
          <p:pic>
            <p:nvPicPr>
              <p:cNvPr id="108" name="Picture 107">
                <a:extLst>
                  <a:ext uri="{FF2B5EF4-FFF2-40B4-BE49-F238E27FC236}">
                    <a16:creationId xmlns:a16="http://schemas.microsoft.com/office/drawing/2014/main" id="{FBF42B6B-ADC3-4368-9041-10D466554576}"/>
                  </a:ext>
                </a:extLst>
              </p:cNvPr>
              <p:cNvPicPr>
                <a:picLocks/>
              </p:cNvPicPr>
              <p:nvPr/>
            </p:nvPicPr>
            <p:blipFill>
              <a:blip r:embed="rId13"/>
              <a:stretch>
                <a:fillRect/>
              </a:stretch>
            </p:blipFill>
            <p:spPr>
              <a:xfrm>
                <a:off x="10861482" y="24569201"/>
                <a:ext cx="11228832" cy="6592824"/>
              </a:xfrm>
              <a:prstGeom prst="rect">
                <a:avLst/>
              </a:prstGeom>
            </p:spPr>
          </p:pic>
          <p:grpSp>
            <p:nvGrpSpPr>
              <p:cNvPr id="27" name="Group 26">
                <a:extLst>
                  <a:ext uri="{FF2B5EF4-FFF2-40B4-BE49-F238E27FC236}">
                    <a16:creationId xmlns:a16="http://schemas.microsoft.com/office/drawing/2014/main" id="{2D302C1C-2D94-4B88-8D8C-D6E3656D608C}"/>
                  </a:ext>
                </a:extLst>
              </p:cNvPr>
              <p:cNvGrpSpPr/>
              <p:nvPr/>
            </p:nvGrpSpPr>
            <p:grpSpPr>
              <a:xfrm>
                <a:off x="8559176" y="24474058"/>
                <a:ext cx="13710792" cy="6858000"/>
                <a:chOff x="46570827" y="17545862"/>
                <a:chExt cx="13710792" cy="6858000"/>
              </a:xfrm>
            </p:grpSpPr>
            <p:sp>
              <p:nvSpPr>
                <p:cNvPr id="79" name="Rectangle: Rounded Corners 78">
                  <a:extLst>
                    <a:ext uri="{FF2B5EF4-FFF2-40B4-BE49-F238E27FC236}">
                      <a16:creationId xmlns:a16="http://schemas.microsoft.com/office/drawing/2014/main" id="{1302070D-4B19-41D7-9CE5-E9FAAE115466}"/>
                    </a:ext>
                  </a:extLst>
                </p:cNvPr>
                <p:cNvSpPr/>
                <p:nvPr/>
              </p:nvSpPr>
              <p:spPr bwMode="auto">
                <a:xfrm>
                  <a:off x="49054591" y="17545862"/>
                  <a:ext cx="11227028" cy="6858000"/>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grpSp>
              <p:nvGrpSpPr>
                <p:cNvPr id="20" name="Group 19">
                  <a:extLst>
                    <a:ext uri="{FF2B5EF4-FFF2-40B4-BE49-F238E27FC236}">
                      <a16:creationId xmlns:a16="http://schemas.microsoft.com/office/drawing/2014/main" id="{8E7C84ED-984C-4ABF-81E2-D2DB1DE1D558}"/>
                    </a:ext>
                  </a:extLst>
                </p:cNvPr>
                <p:cNvGrpSpPr/>
                <p:nvPr/>
              </p:nvGrpSpPr>
              <p:grpSpPr>
                <a:xfrm>
                  <a:off x="46570827" y="17747170"/>
                  <a:ext cx="10698480" cy="5587429"/>
                  <a:chOff x="18673864" y="19059790"/>
                  <a:chExt cx="10698480" cy="5587429"/>
                </a:xfrm>
              </p:grpSpPr>
              <p:sp>
                <p:nvSpPr>
                  <p:cNvPr id="111" name="TextBox 110">
                    <a:extLst>
                      <a:ext uri="{FF2B5EF4-FFF2-40B4-BE49-F238E27FC236}">
                        <a16:creationId xmlns:a16="http://schemas.microsoft.com/office/drawing/2014/main" id="{9E91BBB6-462A-4FB0-ABE3-0D3AF21FBCE2}"/>
                      </a:ext>
                    </a:extLst>
                  </p:cNvPr>
                  <p:cNvSpPr txBox="1"/>
                  <p:nvPr/>
                </p:nvSpPr>
                <p:spPr>
                  <a:xfrm>
                    <a:off x="18673864" y="24239094"/>
                    <a:ext cx="10698480" cy="408125"/>
                  </a:xfrm>
                  <a:prstGeom prst="rect">
                    <a:avLst/>
                  </a:prstGeom>
                  <a:noFill/>
                </p:spPr>
                <p:txBody>
                  <a:bodyPr wrap="square" rtlCol="0">
                    <a:spAutoFit/>
                  </a:bodyPr>
                  <a:lstStyle/>
                  <a:p>
                    <a:r>
                      <a:rPr lang="en-US" sz="2900" b="0" dirty="0">
                        <a:latin typeface="Monserrat"/>
                      </a:rPr>
                      <a:t>1 block = 20 schools</a:t>
                    </a:r>
                  </a:p>
                </p:txBody>
              </p:sp>
              <p:sp>
                <p:nvSpPr>
                  <p:cNvPr id="102" name="TextBox 101">
                    <a:extLst>
                      <a:ext uri="{FF2B5EF4-FFF2-40B4-BE49-F238E27FC236}">
                        <a16:creationId xmlns:a16="http://schemas.microsoft.com/office/drawing/2014/main" id="{BC384C0B-1124-4CE2-8CB7-5153C1E6E814}"/>
                      </a:ext>
                    </a:extLst>
                  </p:cNvPr>
                  <p:cNvSpPr txBox="1"/>
                  <p:nvPr/>
                </p:nvSpPr>
                <p:spPr>
                  <a:xfrm>
                    <a:off x="21945600" y="19059790"/>
                    <a:ext cx="6896100" cy="408125"/>
                  </a:xfrm>
                  <a:prstGeom prst="rect">
                    <a:avLst/>
                  </a:prstGeom>
                  <a:noFill/>
                </p:spPr>
                <p:txBody>
                  <a:bodyPr wrap="square" rtlCol="0">
                    <a:spAutoFit/>
                  </a:bodyPr>
                  <a:lstStyle/>
                  <a:p>
                    <a:r>
                      <a:rPr lang="en-US" sz="2900" b="0" dirty="0">
                        <a:latin typeface="Monserrat"/>
                      </a:rPr>
                      <a:t>Breakdown of Pell, Years, and Control</a:t>
                    </a:r>
                  </a:p>
                </p:txBody>
              </p:sp>
            </p:grpSp>
          </p:grpSp>
        </p:grpSp>
        <p:sp>
          <p:nvSpPr>
            <p:cNvPr id="109" name="Rectangle 108">
              <a:extLst>
                <a:ext uri="{FF2B5EF4-FFF2-40B4-BE49-F238E27FC236}">
                  <a16:creationId xmlns:a16="http://schemas.microsoft.com/office/drawing/2014/main" id="{B18875BF-294C-40D2-9C03-B2342D7644C8}"/>
                </a:ext>
              </a:extLst>
            </p:cNvPr>
            <p:cNvSpPr/>
            <p:nvPr/>
          </p:nvSpPr>
          <p:spPr bwMode="auto">
            <a:xfrm>
              <a:off x="12216029" y="29932839"/>
              <a:ext cx="132342" cy="133865"/>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grpSp>
      <p:sp>
        <p:nvSpPr>
          <p:cNvPr id="110" name="TextBox 109">
            <a:extLst>
              <a:ext uri="{FF2B5EF4-FFF2-40B4-BE49-F238E27FC236}">
                <a16:creationId xmlns:a16="http://schemas.microsoft.com/office/drawing/2014/main" id="{71BDB918-1D32-454D-9713-E7FFE98C57B8}"/>
              </a:ext>
            </a:extLst>
          </p:cNvPr>
          <p:cNvSpPr txBox="1"/>
          <p:nvPr/>
        </p:nvSpPr>
        <p:spPr>
          <a:xfrm>
            <a:off x="29385491" y="4609554"/>
            <a:ext cx="13941404" cy="7197355"/>
          </a:xfrm>
          <a:prstGeom prst="rect">
            <a:avLst/>
          </a:prstGeom>
          <a:noFill/>
        </p:spPr>
        <p:txBody>
          <a:bodyPr wrap="square" rtlCol="0" anchor="t">
            <a:spAutoFit/>
          </a:bodyPr>
          <a:lstStyle/>
          <a:p>
            <a:pPr marL="457200" indent="-457200" algn="l">
              <a:spcBef>
                <a:spcPts val="0"/>
              </a:spcBef>
              <a:spcAft>
                <a:spcPts val="400"/>
              </a:spcAft>
              <a:buFont typeface="Wingdings"/>
              <a:buChar char="§"/>
            </a:pPr>
            <a:r>
              <a:rPr lang="en-US" sz="2900" dirty="0">
                <a:latin typeface="Monserrat"/>
                <a:cs typeface="Times New Roman"/>
              </a:rPr>
              <a:t>Student Dropout Rate: </a:t>
            </a:r>
            <a:r>
              <a:rPr lang="en-US" sz="2900" b="0" dirty="0">
                <a:latin typeface="Monserrat"/>
                <a:cs typeface="Times New Roman"/>
              </a:rPr>
              <a:t>The dropout rate for majority Pell schools is 8% to 11% higher than minority Pell schools. Notably, stratifying by whether the school is a 2-year or a 4-year school displays that the dropout rate does not change for majority Pell schools ( 36% ), but the dropout rate at 4-year minority Pell schools reduces to 16% while the dropout rate increases to 42% at 2-year minority Pell schools. Visually, the distribution 2-year minority Pell schools more closely resembles majority schools rather than their 4-year counterparts.</a:t>
            </a:r>
          </a:p>
          <a:p>
            <a:pPr algn="l">
              <a:spcBef>
                <a:spcPts val="0"/>
              </a:spcBef>
              <a:spcAft>
                <a:spcPts val="400"/>
              </a:spcAft>
            </a:pPr>
            <a:endParaRPr lang="en-US" sz="1600" dirty="0">
              <a:latin typeface="Monserrat"/>
              <a:cs typeface="Times New Roman"/>
            </a:endParaRPr>
          </a:p>
          <a:p>
            <a:pPr marL="457200" indent="-457200" algn="l">
              <a:spcBef>
                <a:spcPts val="0"/>
              </a:spcBef>
              <a:spcAft>
                <a:spcPts val="400"/>
              </a:spcAft>
              <a:buFont typeface="Wingdings"/>
              <a:buChar char="§"/>
            </a:pPr>
            <a:r>
              <a:rPr lang="en-US" sz="2900" dirty="0">
                <a:latin typeface="Monserrat"/>
                <a:cs typeface="Times New Roman"/>
              </a:rPr>
              <a:t>Student Graduation Rate: </a:t>
            </a:r>
            <a:r>
              <a:rPr lang="en-US" sz="2900" b="0" dirty="0">
                <a:latin typeface="Monserrat"/>
                <a:cs typeface="Times New Roman"/>
              </a:rPr>
              <a:t>The graduation rate of majority Pell schools are 1% to 4% lower than minority Pell schools. In addition, at 4-year majority Pell schools the graduation rate is 17% lower than 4-year minority Pell schools. 2-year majority Pell schools have a 28% higher graduation rate than minority Pell schools. Although the graduation rate at 2-year majority Pell schools is 56% at public 2-year majority </a:t>
            </a:r>
            <a:r>
              <a:rPr lang="en-US" sz="2900" b="0" dirty="0" err="1">
                <a:latin typeface="Monserrat"/>
                <a:cs typeface="Times New Roman"/>
              </a:rPr>
              <a:t>Pells</a:t>
            </a:r>
            <a:r>
              <a:rPr lang="en-US" sz="2900" b="0" dirty="0">
                <a:latin typeface="Monserrat"/>
                <a:cs typeface="Times New Roman"/>
              </a:rPr>
              <a:t> schools it is 26%.</a:t>
            </a:r>
          </a:p>
          <a:p>
            <a:pPr algn="l">
              <a:spcBef>
                <a:spcPts val="0"/>
              </a:spcBef>
              <a:spcAft>
                <a:spcPts val="400"/>
              </a:spcAft>
            </a:pPr>
            <a:endParaRPr lang="en-US" sz="1600" dirty="0">
              <a:latin typeface="Monserrat"/>
              <a:cs typeface="Times New Roman"/>
            </a:endParaRPr>
          </a:p>
          <a:p>
            <a:pPr marL="457200" indent="-457200" algn="l">
              <a:spcBef>
                <a:spcPts val="0"/>
              </a:spcBef>
              <a:spcAft>
                <a:spcPts val="400"/>
              </a:spcAft>
              <a:buFont typeface="Wingdings"/>
              <a:buChar char="§"/>
            </a:pPr>
            <a:r>
              <a:rPr lang="en-US" sz="2900" dirty="0">
                <a:latin typeface="Monserrat"/>
                <a:cs typeface="Times New Roman"/>
              </a:rPr>
              <a:t>Student Default Rate: </a:t>
            </a:r>
            <a:r>
              <a:rPr lang="en-US" sz="2900" b="0" dirty="0">
                <a:latin typeface="Monserrat"/>
                <a:cs typeface="Times New Roman"/>
              </a:rPr>
              <a:t>For majority Pell schools, the median percent of students that is in default within 2 years of leaving their school is 3.5% to 4.2% higher than minority Pell schools. Furthermore, at schools with a graduation rate greater than 50% the proportion of loan borrowers who entered default within 2-years is 5%. In contrast, the loan default rate for schools with a graduation rate 50% or less is 11%.</a:t>
            </a:r>
          </a:p>
          <a:p>
            <a:pPr algn="l">
              <a:spcBef>
                <a:spcPts val="0"/>
              </a:spcBef>
              <a:spcAft>
                <a:spcPts val="400"/>
              </a:spcAft>
            </a:pPr>
            <a:endParaRPr lang="en-US" sz="1600" b="0" dirty="0">
              <a:latin typeface="Monserrat"/>
              <a:cs typeface="Times New Roman"/>
            </a:endParaRPr>
          </a:p>
          <a:p>
            <a:pPr marL="457200" indent="-457200" algn="l">
              <a:spcBef>
                <a:spcPts val="0"/>
              </a:spcBef>
              <a:spcAft>
                <a:spcPts val="400"/>
              </a:spcAft>
              <a:buFont typeface="Wingdings"/>
              <a:buChar char="§"/>
            </a:pPr>
            <a:r>
              <a:rPr lang="en-US" sz="2900" dirty="0">
                <a:latin typeface="Monserrat"/>
                <a:cs typeface="Times New Roman"/>
              </a:rPr>
              <a:t>Independent and Dependent Student Debt:</a:t>
            </a:r>
            <a:r>
              <a:rPr lang="en-US" sz="2900" b="0" dirty="0">
                <a:latin typeface="Monserrat"/>
                <a:cs typeface="Times New Roman"/>
              </a:rPr>
              <a:t> A model was created for independent vs. dependent student debt. According to this model, for every unit increase in the median independent student debt the median dependent student debt will increase by $1.10.</a:t>
            </a:r>
          </a:p>
          <a:p>
            <a:pPr algn="l">
              <a:spcBef>
                <a:spcPts val="0"/>
              </a:spcBef>
              <a:spcAft>
                <a:spcPts val="400"/>
              </a:spcAft>
            </a:pPr>
            <a:endParaRPr lang="en-US" sz="1600" dirty="0">
              <a:latin typeface="Monserrat"/>
              <a:cs typeface="Times New Roman" pitchFamily="18" charset="0"/>
            </a:endParaRPr>
          </a:p>
        </p:txBody>
      </p:sp>
      <p:grpSp>
        <p:nvGrpSpPr>
          <p:cNvPr id="65" name="Group 64">
            <a:extLst>
              <a:ext uri="{FF2B5EF4-FFF2-40B4-BE49-F238E27FC236}">
                <a16:creationId xmlns:a16="http://schemas.microsoft.com/office/drawing/2014/main" id="{0C39DA11-1C47-4949-A43E-74E482CC0736}"/>
              </a:ext>
            </a:extLst>
          </p:cNvPr>
          <p:cNvGrpSpPr/>
          <p:nvPr/>
        </p:nvGrpSpPr>
        <p:grpSpPr>
          <a:xfrm>
            <a:off x="1268528" y="29738624"/>
            <a:ext cx="8961120" cy="2743200"/>
            <a:chOff x="414329" y="28861104"/>
            <a:chExt cx="10151624" cy="3777199"/>
          </a:xfrm>
        </p:grpSpPr>
        <p:grpSp>
          <p:nvGrpSpPr>
            <p:cNvPr id="41" name="Group 40">
              <a:extLst>
                <a:ext uri="{FF2B5EF4-FFF2-40B4-BE49-F238E27FC236}">
                  <a16:creationId xmlns:a16="http://schemas.microsoft.com/office/drawing/2014/main" id="{44A4952A-5B46-4CF9-8046-A63D5BBCFE3F}"/>
                </a:ext>
              </a:extLst>
            </p:cNvPr>
            <p:cNvGrpSpPr/>
            <p:nvPr/>
          </p:nvGrpSpPr>
          <p:grpSpPr>
            <a:xfrm>
              <a:off x="414329" y="28861104"/>
              <a:ext cx="10151624" cy="3777199"/>
              <a:chOff x="473169" y="27718181"/>
              <a:chExt cx="10151624" cy="3777199"/>
            </a:xfrm>
          </p:grpSpPr>
          <p:grpSp>
            <p:nvGrpSpPr>
              <p:cNvPr id="77" name="Group 76">
                <a:extLst>
                  <a:ext uri="{FF2B5EF4-FFF2-40B4-BE49-F238E27FC236}">
                    <a16:creationId xmlns:a16="http://schemas.microsoft.com/office/drawing/2014/main" id="{B9A62EF1-C695-4F0B-9E3A-B8FAED2990C4}"/>
                  </a:ext>
                </a:extLst>
              </p:cNvPr>
              <p:cNvGrpSpPr/>
              <p:nvPr/>
            </p:nvGrpSpPr>
            <p:grpSpPr>
              <a:xfrm>
                <a:off x="5582741" y="27718181"/>
                <a:ext cx="5042052" cy="969264"/>
                <a:chOff x="346010" y="13080476"/>
                <a:chExt cx="10080587" cy="969264"/>
              </a:xfrm>
            </p:grpSpPr>
            <p:sp>
              <p:nvSpPr>
                <p:cNvPr id="87" name="Rectangle: Rounded Corners 86">
                  <a:extLst>
                    <a:ext uri="{FF2B5EF4-FFF2-40B4-BE49-F238E27FC236}">
                      <a16:creationId xmlns:a16="http://schemas.microsoft.com/office/drawing/2014/main" id="{D95CE84D-4721-4492-B978-8FF027B8634B}"/>
                    </a:ext>
                  </a:extLst>
                </p:cNvPr>
                <p:cNvSpPr/>
                <p:nvPr/>
              </p:nvSpPr>
              <p:spPr bwMode="auto">
                <a:xfrm>
                  <a:off x="346012" y="13080476"/>
                  <a:ext cx="10080585" cy="969264"/>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40" name="TextBox 39">
                  <a:extLst>
                    <a:ext uri="{FF2B5EF4-FFF2-40B4-BE49-F238E27FC236}">
                      <a16:creationId xmlns:a16="http://schemas.microsoft.com/office/drawing/2014/main" id="{951E50B3-25C6-44B1-B740-FC78C6FF5F55}"/>
                    </a:ext>
                  </a:extLst>
                </p:cNvPr>
                <p:cNvSpPr txBox="1"/>
                <p:nvPr/>
              </p:nvSpPr>
              <p:spPr>
                <a:xfrm>
                  <a:off x="346010" y="13264449"/>
                  <a:ext cx="9940346" cy="73468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5900" b="0" dirty="0">
                      <a:latin typeface="Monserrat"/>
                      <a:cs typeface="Times New Roman"/>
                    </a:rPr>
                    <a:t>GitHub CODE</a:t>
                  </a:r>
                </a:p>
              </p:txBody>
            </p:sp>
          </p:grpSp>
          <p:pic>
            <p:nvPicPr>
              <p:cNvPr id="93" name="Picture 92" descr="Qr code&#10;&#10;Description automatically generated">
                <a:extLst>
                  <a:ext uri="{FF2B5EF4-FFF2-40B4-BE49-F238E27FC236}">
                    <a16:creationId xmlns:a16="http://schemas.microsoft.com/office/drawing/2014/main" id="{D2DBCD84-5535-467C-9B3A-E2EE443CD97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26040" t="44684" r="25838" b="12665"/>
              <a:stretch/>
            </p:blipFill>
            <p:spPr>
              <a:xfrm>
                <a:off x="1599211" y="28874118"/>
                <a:ext cx="2698525" cy="2621262"/>
              </a:xfrm>
              <a:prstGeom prst="rect">
                <a:avLst/>
              </a:prstGeom>
            </p:spPr>
          </p:pic>
          <p:sp>
            <p:nvSpPr>
              <p:cNvPr id="14" name="TextBox 13">
                <a:extLst>
                  <a:ext uri="{FF2B5EF4-FFF2-40B4-BE49-F238E27FC236}">
                    <a16:creationId xmlns:a16="http://schemas.microsoft.com/office/drawing/2014/main" id="{AFB3C19A-318C-4A81-B781-AC201F9FE643}"/>
                  </a:ext>
                </a:extLst>
              </p:cNvPr>
              <p:cNvSpPr txBox="1"/>
              <p:nvPr/>
            </p:nvSpPr>
            <p:spPr>
              <a:xfrm>
                <a:off x="5618134" y="29521398"/>
                <a:ext cx="4936514" cy="1615379"/>
              </a:xfrm>
              <a:prstGeom prst="rect">
                <a:avLst/>
              </a:prstGeom>
              <a:noFill/>
            </p:spPr>
            <p:txBody>
              <a:bodyPr wrap="square" rtlCol="0">
                <a:spAutoFit/>
              </a:bodyPr>
              <a:lstStyle/>
              <a:p>
                <a:r>
                  <a:rPr lang="en-US" dirty="0" err="1"/>
                  <a:t>Github</a:t>
                </a:r>
                <a:endParaRPr lang="en-US" dirty="0"/>
              </a:p>
              <a:p>
                <a:r>
                  <a:rPr lang="en-US" dirty="0"/>
                  <a:t>QR</a:t>
                </a:r>
              </a:p>
            </p:txBody>
          </p:sp>
          <p:grpSp>
            <p:nvGrpSpPr>
              <p:cNvPr id="74" name="Group 73">
                <a:extLst>
                  <a:ext uri="{FF2B5EF4-FFF2-40B4-BE49-F238E27FC236}">
                    <a16:creationId xmlns:a16="http://schemas.microsoft.com/office/drawing/2014/main" id="{A9EEF984-5734-4813-B10A-901C3FCAB5E9}"/>
                  </a:ext>
                </a:extLst>
              </p:cNvPr>
              <p:cNvGrpSpPr/>
              <p:nvPr/>
            </p:nvGrpSpPr>
            <p:grpSpPr>
              <a:xfrm>
                <a:off x="473169" y="27737924"/>
                <a:ext cx="4967551" cy="969264"/>
                <a:chOff x="305282" y="13090898"/>
                <a:chExt cx="10607507" cy="978946"/>
              </a:xfrm>
            </p:grpSpPr>
            <p:sp>
              <p:nvSpPr>
                <p:cNvPr id="75" name="Rectangle: Rounded Corners 74">
                  <a:extLst>
                    <a:ext uri="{FF2B5EF4-FFF2-40B4-BE49-F238E27FC236}">
                      <a16:creationId xmlns:a16="http://schemas.microsoft.com/office/drawing/2014/main" id="{3BFD85FB-37B6-463D-BFDD-3105F6371C07}"/>
                    </a:ext>
                  </a:extLst>
                </p:cNvPr>
                <p:cNvSpPr/>
                <p:nvPr/>
              </p:nvSpPr>
              <p:spPr bwMode="auto">
                <a:xfrm>
                  <a:off x="381717" y="13090898"/>
                  <a:ext cx="10531072" cy="978946"/>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76" name="TextBox 75">
                  <a:extLst>
                    <a:ext uri="{FF2B5EF4-FFF2-40B4-BE49-F238E27FC236}">
                      <a16:creationId xmlns:a16="http://schemas.microsoft.com/office/drawing/2014/main" id="{6105D6B3-4EDE-4B3B-A215-F56C498C133D}"/>
                    </a:ext>
                  </a:extLst>
                </p:cNvPr>
                <p:cNvSpPr txBox="1"/>
                <p:nvPr/>
              </p:nvSpPr>
              <p:spPr>
                <a:xfrm>
                  <a:off x="305282" y="13264311"/>
                  <a:ext cx="10429999" cy="74202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5900" b="0" dirty="0">
                      <a:latin typeface="Monserrat"/>
                      <a:cs typeface="Times New Roman"/>
                    </a:rPr>
                    <a:t>LinkedIn</a:t>
                  </a:r>
                </a:p>
              </p:txBody>
            </p:sp>
          </p:grpSp>
        </p:grpSp>
        <p:pic>
          <p:nvPicPr>
            <p:cNvPr id="112" name="Picture 111" descr="Qr code&#10;&#10;Description automatically generated">
              <a:extLst>
                <a:ext uri="{FF2B5EF4-FFF2-40B4-BE49-F238E27FC236}">
                  <a16:creationId xmlns:a16="http://schemas.microsoft.com/office/drawing/2014/main" id="{1EC19D6A-57E5-4A27-90BF-C312164354EF}"/>
                </a:ext>
              </a:extLst>
            </p:cNvPr>
            <p:cNvPicPr>
              <a:picLocks/>
            </p:cNvPicPr>
            <p:nvPr/>
          </p:nvPicPr>
          <p:blipFill>
            <a:blip r:embed="rId15">
              <a:extLst>
                <a:ext uri="{28A0092B-C50C-407E-A947-70E740481C1C}">
                  <a14:useLocalDpi xmlns:a14="http://schemas.microsoft.com/office/drawing/2010/main" val="0"/>
                </a:ext>
              </a:extLst>
            </a:blip>
            <a:stretch>
              <a:fillRect/>
            </a:stretch>
          </p:blipFill>
          <p:spPr>
            <a:xfrm>
              <a:off x="6752554" y="30108472"/>
              <a:ext cx="2514600" cy="2514600"/>
            </a:xfrm>
            <a:prstGeom prst="rect">
              <a:avLst/>
            </a:prstGeom>
          </p:spPr>
        </p:pic>
      </p:grpSp>
      <p:cxnSp>
        <p:nvCxnSpPr>
          <p:cNvPr id="63" name="Straight Connector 62">
            <a:extLst>
              <a:ext uri="{FF2B5EF4-FFF2-40B4-BE49-F238E27FC236}">
                <a16:creationId xmlns:a16="http://schemas.microsoft.com/office/drawing/2014/main" id="{E2988D63-F54E-47B9-8C12-60F3C7853EBC}"/>
              </a:ext>
            </a:extLst>
          </p:cNvPr>
          <p:cNvCxnSpPr/>
          <p:nvPr/>
        </p:nvCxnSpPr>
        <p:spPr bwMode="auto">
          <a:xfrm>
            <a:off x="490966" y="3179776"/>
            <a:ext cx="17462986" cy="0"/>
          </a:xfrm>
          <a:prstGeom prst="line">
            <a:avLst/>
          </a:prstGeom>
          <a:noFill/>
          <a:ln w="9525" cap="flat" cmpd="sng" algn="ctr">
            <a:noFill/>
            <a:prstDash val="solid"/>
            <a:round/>
            <a:headEnd type="none" w="med" len="med"/>
            <a:tailEnd type="none" w="med" len="med"/>
          </a:ln>
          <a:effectLst/>
        </p:spPr>
      </p:cxnSp>
      <p:sp>
        <p:nvSpPr>
          <p:cNvPr id="123" name="TextBox 122">
            <a:extLst>
              <a:ext uri="{FF2B5EF4-FFF2-40B4-BE49-F238E27FC236}">
                <a16:creationId xmlns:a16="http://schemas.microsoft.com/office/drawing/2014/main" id="{92963EF1-D403-402D-9930-54293E184D6D}"/>
              </a:ext>
            </a:extLst>
          </p:cNvPr>
          <p:cNvSpPr txBox="1"/>
          <p:nvPr/>
        </p:nvSpPr>
        <p:spPr>
          <a:xfrm>
            <a:off x="329265" y="4399809"/>
            <a:ext cx="8471835" cy="3992183"/>
          </a:xfrm>
          <a:prstGeom prst="rect">
            <a:avLst/>
          </a:prstGeom>
          <a:noFill/>
          <a:ln>
            <a:noFill/>
          </a:ln>
        </p:spPr>
        <p:txBody>
          <a:bodyPr wrap="square" rtlCol="0">
            <a:spAutoFit/>
          </a:bodyPr>
          <a:lstStyle/>
          <a:p>
            <a:pPr algn="just"/>
            <a:r>
              <a:rPr lang="en-US" sz="2400" b="0" dirty="0">
                <a:latin typeface="Monserrat"/>
                <a:cs typeface="Times New Roman" panose="02020603050405020304" pitchFamily="18" charset="0"/>
              </a:rPr>
              <a:t>The goal of this research is to use the CollegeScorecard dataset to determine which post-secondary schools and states are helping low-income students succeed. This success is measured by the institution’s student graduation rate, loan default rate two years after graduation, dropout rate, and the typical amount of debt acquired by an independent student or a dependent student with their parent as they exit the institution, either by graduating or dropping out. The proportion of students still trying to finish their degree 8 years after their first enrollment is 0.4%, I am one of those 0.4%. I had to learn the implications of the dependency status the hard way. I had to find a way to attend school, even when I was homeless, had medical issues, and could not afford food. I had to learn financial and life lessons that are usually taught by the family. </a:t>
            </a:r>
          </a:p>
          <a:p>
            <a:pPr algn="just"/>
            <a:endParaRPr lang="en-US" sz="2900" dirty="0">
              <a:latin typeface="Monserrat"/>
              <a:cs typeface="Times New Roman" panose="02020603050405020304" pitchFamily="18" charset="0"/>
            </a:endParaRPr>
          </a:p>
        </p:txBody>
      </p:sp>
      <p:sp>
        <p:nvSpPr>
          <p:cNvPr id="124" name="TextBox 123">
            <a:extLst>
              <a:ext uri="{FF2B5EF4-FFF2-40B4-BE49-F238E27FC236}">
                <a16:creationId xmlns:a16="http://schemas.microsoft.com/office/drawing/2014/main" id="{2F4F4340-4B79-4AFB-A99B-65FC266F8601}"/>
              </a:ext>
            </a:extLst>
          </p:cNvPr>
          <p:cNvSpPr txBox="1"/>
          <p:nvPr/>
        </p:nvSpPr>
        <p:spPr>
          <a:xfrm>
            <a:off x="9064707" y="4412349"/>
            <a:ext cx="8822279" cy="4025269"/>
          </a:xfrm>
          <a:prstGeom prst="rect">
            <a:avLst/>
          </a:prstGeom>
          <a:noFill/>
          <a:ln>
            <a:noFill/>
          </a:ln>
        </p:spPr>
        <p:txBody>
          <a:bodyPr wrap="square" rtlCol="0">
            <a:spAutoFit/>
          </a:bodyPr>
          <a:lstStyle/>
          <a:p>
            <a:pPr algn="just"/>
            <a:r>
              <a:rPr lang="en-US" sz="2400" b="0" dirty="0">
                <a:latin typeface="Monserrat"/>
                <a:cs typeface="Times New Roman" panose="02020603050405020304" pitchFamily="18" charset="0"/>
              </a:rPr>
              <a:t>I propose that an educational institution provide mandatory training on the implications of dependent and independent status, as to whether the student will receive any of the parental loans that are taken out in their behalf. In addition, institutions, which have the majority of their student populations receiving a Pell grant, have lower graduation rates and higher dropout rates, resulting in higher loan default rates 2 years after the student leaves the institution. Educational institutions need to take their stewardship of Pell grant recipients seriously by providing coaching that will help them with academic success—skills that a high-income family generally provide for their children. By meeting the needs of Pell grant recipients, they will better meet the needs of all students at their institutions.</a:t>
            </a:r>
          </a:p>
          <a:p>
            <a:pPr marL="171450" indent="-171450" algn="just">
              <a:buFont typeface="Arial" panose="020B0604020202020204" pitchFamily="34" charset="0"/>
              <a:buChar char="•"/>
            </a:pPr>
            <a:endParaRPr lang="en-US" sz="2900" b="1" u="sng" dirty="0">
              <a:latin typeface="Monserrat"/>
              <a:cs typeface="Times New Roman" panose="02020603050405020304" pitchFamily="18" charset="0"/>
            </a:endParaRPr>
          </a:p>
          <a:p>
            <a:pPr marL="171450" indent="-171450" algn="just">
              <a:buFont typeface="Arial" panose="020B0604020202020204" pitchFamily="34" charset="0"/>
              <a:buChar char="•"/>
            </a:pPr>
            <a:endParaRPr lang="en-US" sz="2900" dirty="0">
              <a:latin typeface="Monserrat"/>
              <a:cs typeface="Times New Roman" panose="02020603050405020304" pitchFamily="18" charset="0"/>
            </a:endParaRPr>
          </a:p>
        </p:txBody>
      </p:sp>
      <p:sp>
        <p:nvSpPr>
          <p:cNvPr id="105" name="TextBox 104">
            <a:extLst>
              <a:ext uri="{FF2B5EF4-FFF2-40B4-BE49-F238E27FC236}">
                <a16:creationId xmlns:a16="http://schemas.microsoft.com/office/drawing/2014/main" id="{8C4A9C2F-3D1C-4F43-BD28-FBF92A4C4DA4}"/>
              </a:ext>
            </a:extLst>
          </p:cNvPr>
          <p:cNvSpPr txBox="1"/>
          <p:nvPr/>
        </p:nvSpPr>
        <p:spPr>
          <a:xfrm>
            <a:off x="339845" y="7901406"/>
            <a:ext cx="17621838" cy="7035965"/>
          </a:xfrm>
          <a:prstGeom prst="rect">
            <a:avLst/>
          </a:prstGeom>
          <a:noFill/>
        </p:spPr>
        <p:txBody>
          <a:bodyPr wrap="square" rtlCol="0" anchor="t">
            <a:spAutoFit/>
          </a:bodyPr>
          <a:lstStyle/>
          <a:p>
            <a:pPr algn="l">
              <a:lnSpc>
                <a:spcPct val="70000"/>
              </a:lnSpc>
              <a:spcBef>
                <a:spcPts val="100"/>
              </a:spcBef>
            </a:pPr>
            <a:r>
              <a:rPr lang="en-US" sz="2400" b="0" dirty="0">
                <a:latin typeface="Monserrat"/>
                <a:cs typeface="Times New Roman"/>
              </a:rPr>
              <a:t>The CollegeScorecard dataset includes measurements of the following parameters for 6,654 post-secondary institutions:</a:t>
            </a:r>
          </a:p>
          <a:p>
            <a:pPr algn="l">
              <a:lnSpc>
                <a:spcPct val="70000"/>
              </a:lnSpc>
              <a:spcBef>
                <a:spcPts val="100"/>
              </a:spcBef>
            </a:pPr>
            <a:endParaRPr lang="en-US" sz="2400" b="0" dirty="0">
              <a:latin typeface="Monserrat"/>
              <a:cs typeface="Times New Roman"/>
            </a:endParaRPr>
          </a:p>
          <a:p>
            <a:pPr marL="971550" lvl="1" indent="-514350" algn="l">
              <a:lnSpc>
                <a:spcPct val="70000"/>
              </a:lnSpc>
              <a:spcBef>
                <a:spcPts val="100"/>
              </a:spcBef>
              <a:buFont typeface="Wingdings"/>
              <a:buChar char="§"/>
            </a:pPr>
            <a:r>
              <a:rPr lang="en-US" sz="2400" b="0" u="sng" dirty="0">
                <a:latin typeface="Monserrat"/>
                <a:cs typeface="Times New Roman"/>
              </a:rPr>
              <a:t>INSTNM: </a:t>
            </a:r>
            <a:r>
              <a:rPr lang="en-US" sz="2400" b="0" dirty="0">
                <a:latin typeface="Monserrat"/>
                <a:cs typeface="Times New Roman"/>
              </a:rPr>
              <a:t>The name of the school.</a:t>
            </a:r>
          </a:p>
          <a:p>
            <a:pPr marL="971550" lvl="1" indent="-514350" algn="l">
              <a:lnSpc>
                <a:spcPct val="70000"/>
              </a:lnSpc>
              <a:spcBef>
                <a:spcPts val="100"/>
              </a:spcBef>
              <a:buFont typeface="Wingdings"/>
              <a:buChar char="§"/>
            </a:pPr>
            <a:r>
              <a:rPr lang="en-US" sz="2400" b="0" u="sng" dirty="0">
                <a:latin typeface="Monserrat"/>
                <a:cs typeface="Times New Roman"/>
              </a:rPr>
              <a:t>STABBR: </a:t>
            </a:r>
            <a:r>
              <a:rPr lang="en-US" sz="2400" b="0" dirty="0">
                <a:latin typeface="Monserrat"/>
                <a:cs typeface="Times New Roman"/>
              </a:rPr>
              <a:t>The state abbreviation.</a:t>
            </a:r>
          </a:p>
          <a:p>
            <a:pPr marL="971550" lvl="1" indent="-514350" algn="l">
              <a:lnSpc>
                <a:spcPct val="70000"/>
              </a:lnSpc>
              <a:spcBef>
                <a:spcPts val="100"/>
              </a:spcBef>
              <a:buFont typeface="Wingdings"/>
              <a:buChar char="§"/>
            </a:pPr>
            <a:r>
              <a:rPr lang="en-US" sz="2400" b="0" u="sng" dirty="0">
                <a:latin typeface="Monserrat"/>
                <a:cs typeface="Times New Roman"/>
              </a:rPr>
              <a:t>LATITUDE &amp; LONGITUDE: </a:t>
            </a:r>
            <a:r>
              <a:rPr lang="en-US" sz="2400" b="0" dirty="0">
                <a:latin typeface="Monserrat"/>
                <a:cs typeface="Times New Roman"/>
              </a:rPr>
              <a:t>The latitude and longitude of the school.</a:t>
            </a:r>
          </a:p>
          <a:p>
            <a:pPr marL="971550" lvl="1" indent="-514350" algn="l">
              <a:lnSpc>
                <a:spcPct val="70000"/>
              </a:lnSpc>
              <a:spcBef>
                <a:spcPts val="100"/>
              </a:spcBef>
              <a:buFont typeface="Wingdings"/>
              <a:buChar char="§"/>
            </a:pPr>
            <a:r>
              <a:rPr lang="en-US" sz="2400" b="0" u="sng" dirty="0">
                <a:latin typeface="Monserrat"/>
                <a:cs typeface="Times New Roman"/>
              </a:rPr>
              <a:t>PCTPELL: </a:t>
            </a:r>
            <a:r>
              <a:rPr lang="en-US" sz="2400" b="0" dirty="0">
                <a:latin typeface="Monserrat"/>
                <a:cs typeface="Times New Roman"/>
              </a:rPr>
              <a:t>The percent of the student's population that receive a Pell grant.</a:t>
            </a:r>
          </a:p>
          <a:p>
            <a:pPr marL="971550" lvl="1" indent="-514350" algn="l">
              <a:lnSpc>
                <a:spcPct val="70000"/>
              </a:lnSpc>
              <a:spcBef>
                <a:spcPts val="100"/>
              </a:spcBef>
              <a:buFont typeface="Wingdings"/>
              <a:buChar char="§"/>
            </a:pPr>
            <a:r>
              <a:rPr lang="en-US" sz="2400" b="0" u="sng" dirty="0">
                <a:latin typeface="Monserrat"/>
                <a:cs typeface="Times New Roman"/>
              </a:rPr>
              <a:t>ICLEVEL: </a:t>
            </a:r>
            <a:r>
              <a:rPr lang="en-US" sz="2400" b="0" dirty="0">
                <a:latin typeface="Monserrat"/>
                <a:cs typeface="Times New Roman"/>
              </a:rPr>
              <a:t>The institutional class level (either 2-year or 4-year institution).</a:t>
            </a:r>
          </a:p>
          <a:p>
            <a:pPr marL="971550" lvl="1" indent="-514350" algn="l">
              <a:lnSpc>
                <a:spcPct val="70000"/>
              </a:lnSpc>
              <a:spcBef>
                <a:spcPts val="100"/>
              </a:spcBef>
              <a:buFont typeface="Wingdings"/>
              <a:buChar char="§"/>
            </a:pPr>
            <a:r>
              <a:rPr lang="en-US" sz="2400" b="0" u="sng" dirty="0">
                <a:latin typeface="Monserrat"/>
                <a:cs typeface="Times New Roman"/>
              </a:rPr>
              <a:t>CONTROL: </a:t>
            </a:r>
            <a:r>
              <a:rPr lang="en-US" sz="2400" b="0" dirty="0">
                <a:latin typeface="Monserrat"/>
                <a:cs typeface="Times New Roman"/>
              </a:rPr>
              <a:t>Whether the control of the institutions is public or private.</a:t>
            </a:r>
          </a:p>
          <a:p>
            <a:pPr marL="971550" lvl="1" indent="-514350" algn="l">
              <a:lnSpc>
                <a:spcPct val="70000"/>
              </a:lnSpc>
              <a:spcBef>
                <a:spcPts val="100"/>
              </a:spcBef>
              <a:buFont typeface="Wingdings"/>
              <a:buChar char="§"/>
            </a:pPr>
            <a:r>
              <a:rPr lang="en-US" sz="2400" b="0" u="sng" dirty="0">
                <a:latin typeface="Monserrat"/>
                <a:cs typeface="Times New Roman"/>
              </a:rPr>
              <a:t>OMENRUP_ALL: </a:t>
            </a:r>
            <a:r>
              <a:rPr lang="en-US" sz="2400" b="0" dirty="0">
                <a:latin typeface="Monserrat"/>
                <a:cs typeface="Times New Roman"/>
              </a:rPr>
              <a:t>The 8-year outcome status measured as the proportion of students that </a:t>
            </a:r>
            <a:r>
              <a:rPr lang="en-US" sz="2400" dirty="0">
                <a:latin typeface="Monserrat"/>
                <a:cs typeface="Times New Roman"/>
              </a:rPr>
              <a:t>did not</a:t>
            </a:r>
            <a:r>
              <a:rPr lang="en-US" sz="2400" b="0" dirty="0">
                <a:latin typeface="Monserrat"/>
                <a:cs typeface="Times New Roman"/>
              </a:rPr>
              <a:t> receive an award (either a training certificate, associate, bachelor, or graduate degree) within 8 years of entry and their status is unknown.</a:t>
            </a:r>
          </a:p>
          <a:p>
            <a:pPr marL="971550" lvl="1" indent="-514350" algn="l">
              <a:lnSpc>
                <a:spcPct val="70000"/>
              </a:lnSpc>
              <a:spcBef>
                <a:spcPts val="100"/>
              </a:spcBef>
              <a:buFont typeface="Wingdings"/>
              <a:buChar char="§"/>
            </a:pPr>
            <a:r>
              <a:rPr lang="en-US" sz="2400" b="0" u="sng" dirty="0">
                <a:latin typeface="Monserrat"/>
                <a:cs typeface="Times New Roman"/>
              </a:rPr>
              <a:t>OMAWDP8_ALL: </a:t>
            </a:r>
            <a:r>
              <a:rPr lang="en-US" sz="2400" b="0" dirty="0">
                <a:latin typeface="Monserrat"/>
                <a:cs typeface="Times New Roman"/>
              </a:rPr>
              <a:t>The 8-year outcome status measured as the proportion of students that </a:t>
            </a:r>
            <a:r>
              <a:rPr lang="en-US" sz="2400" dirty="0">
                <a:latin typeface="Monserrat"/>
                <a:cs typeface="Times New Roman"/>
              </a:rPr>
              <a:t>did</a:t>
            </a:r>
            <a:r>
              <a:rPr lang="en-US" sz="2400" b="0" dirty="0">
                <a:latin typeface="Monserrat"/>
                <a:cs typeface="Times New Roman"/>
              </a:rPr>
              <a:t> receive an award (either a training certificate, associate, bachelor, or graduate degree) within 8 years of entry.</a:t>
            </a:r>
          </a:p>
          <a:p>
            <a:pPr marL="971550" lvl="1" indent="-514350" algn="l">
              <a:lnSpc>
                <a:spcPct val="70000"/>
              </a:lnSpc>
              <a:spcBef>
                <a:spcPts val="100"/>
              </a:spcBef>
              <a:buFont typeface="Wingdings"/>
              <a:buChar char="§"/>
            </a:pPr>
            <a:r>
              <a:rPr lang="en-US" sz="2400" b="0" u="sng" dirty="0">
                <a:latin typeface="Monserrat"/>
                <a:cs typeface="Times New Roman"/>
              </a:rPr>
              <a:t>BBRR2_FED_UG_DFLT: </a:t>
            </a:r>
            <a:r>
              <a:rPr lang="en-US" sz="2400" b="0" dirty="0">
                <a:latin typeface="Monserrat"/>
                <a:cs typeface="Times New Roman"/>
              </a:rPr>
              <a:t>The Borrower-based Repayment Rate measured as the percentage of undergraduate federal student loan borrowers in default after 2 years. Loans need to be paid back as compared to a Pell grant, which does not. These loans are either government-subsidized (interest starts accruing after graduation) or unsubsidized (interest starts accruing at the time the loan is taken) loans.</a:t>
            </a:r>
          </a:p>
          <a:p>
            <a:pPr marL="971550" lvl="1" indent="-514350" algn="l">
              <a:lnSpc>
                <a:spcPct val="70000"/>
              </a:lnSpc>
              <a:spcBef>
                <a:spcPts val="100"/>
              </a:spcBef>
              <a:buFont typeface="Wingdings"/>
              <a:buChar char="§"/>
            </a:pPr>
            <a:r>
              <a:rPr lang="en-US" sz="2400" b="0" u="sng" dirty="0">
                <a:latin typeface="Monserrat"/>
                <a:cs typeface="Times New Roman"/>
              </a:rPr>
              <a:t>IND_DEBT_MDN: </a:t>
            </a:r>
            <a:r>
              <a:rPr lang="en-US" sz="2400" b="0" dirty="0">
                <a:latin typeface="Monserrat"/>
                <a:cs typeface="Times New Roman"/>
              </a:rPr>
              <a:t>The median amount of direct loans (government-subsidized and unsubsidized) an independent student receives while attending that university.</a:t>
            </a:r>
          </a:p>
          <a:p>
            <a:pPr marL="971550" lvl="1" indent="-514350" algn="l">
              <a:lnSpc>
                <a:spcPct val="70000"/>
              </a:lnSpc>
              <a:spcBef>
                <a:spcPts val="100"/>
              </a:spcBef>
              <a:buFont typeface="Wingdings"/>
              <a:buChar char="§"/>
            </a:pPr>
            <a:r>
              <a:rPr lang="en-US" sz="2400" b="0" u="sng" dirty="0">
                <a:latin typeface="Monserrat"/>
                <a:cs typeface="Times New Roman"/>
              </a:rPr>
              <a:t>DEP_DEBT_MDN: </a:t>
            </a:r>
            <a:r>
              <a:rPr lang="en-US" sz="2400" b="0" dirty="0">
                <a:latin typeface="Monserrat"/>
                <a:cs typeface="Times New Roman"/>
              </a:rPr>
              <a:t>The median amount of direct loans (government-subsidized and unsubsidized) a dependent student receives while attending that university.</a:t>
            </a:r>
          </a:p>
          <a:p>
            <a:pPr marL="971550" lvl="1" indent="-514350" algn="l">
              <a:lnSpc>
                <a:spcPct val="70000"/>
              </a:lnSpc>
              <a:spcBef>
                <a:spcPts val="100"/>
              </a:spcBef>
              <a:buFont typeface="Wingdings"/>
              <a:buChar char="§"/>
            </a:pPr>
            <a:r>
              <a:rPr lang="en-US" sz="2400" b="0" u="sng" dirty="0">
                <a:latin typeface="Monserrat"/>
                <a:cs typeface="Times New Roman"/>
              </a:rPr>
              <a:t>PLUS_DEBT_INST_MD: </a:t>
            </a:r>
            <a:r>
              <a:rPr lang="en-US" sz="2400" b="0" dirty="0">
                <a:latin typeface="Monserrat"/>
                <a:cs typeface="Times New Roman"/>
              </a:rPr>
              <a:t>The median Parent Loan for Undergraduate Students (PLUS) loan debt disbursed at the school for all students.</a:t>
            </a:r>
          </a:p>
          <a:p>
            <a:pPr marL="514350" indent="-514350" algn="l">
              <a:lnSpc>
                <a:spcPct val="70000"/>
              </a:lnSpc>
              <a:spcBef>
                <a:spcPts val="100"/>
              </a:spcBef>
              <a:buFont typeface="Wingdings"/>
              <a:buChar char="§"/>
            </a:pPr>
            <a:endParaRPr lang="en-US" sz="2400" b="0" dirty="0">
              <a:latin typeface="Monserrat"/>
              <a:cs typeface="Times New Roman"/>
            </a:endParaRPr>
          </a:p>
          <a:p>
            <a:pPr algn="l">
              <a:lnSpc>
                <a:spcPct val="70000"/>
              </a:lnSpc>
              <a:spcBef>
                <a:spcPts val="100"/>
              </a:spcBef>
            </a:pPr>
            <a:r>
              <a:rPr lang="en-US" sz="2400" b="0" dirty="0">
                <a:latin typeface="Monserrat"/>
                <a:cs typeface="Times New Roman"/>
              </a:rPr>
              <a:t>Combining the latitude and longitude in the CollegeScorecard dataset with the United States Census shapefiles, I created a United States map for my analysis of the relationship between the typical amount of debt an independent student receives and the typical amount of debt a dependent student with their parents' debt receives while attending school.</a:t>
            </a:r>
          </a:p>
          <a:p>
            <a:pPr algn="l">
              <a:lnSpc>
                <a:spcPct val="70000"/>
              </a:lnSpc>
              <a:spcBef>
                <a:spcPts val="100"/>
              </a:spcBef>
            </a:pPr>
            <a:endParaRPr lang="en-US" sz="2400" b="0" dirty="0">
              <a:latin typeface="Monserrat"/>
              <a:cs typeface="Times New Roman"/>
            </a:endParaRPr>
          </a:p>
        </p:txBody>
      </p:sp>
      <p:sp>
        <p:nvSpPr>
          <p:cNvPr id="126" name="TextBox 125">
            <a:extLst>
              <a:ext uri="{FF2B5EF4-FFF2-40B4-BE49-F238E27FC236}">
                <a16:creationId xmlns:a16="http://schemas.microsoft.com/office/drawing/2014/main" id="{CA919636-7EE8-4C0E-AAD2-6B445A1C0E71}"/>
              </a:ext>
            </a:extLst>
          </p:cNvPr>
          <p:cNvSpPr txBox="1"/>
          <p:nvPr/>
        </p:nvSpPr>
        <p:spPr>
          <a:xfrm>
            <a:off x="-8956652" y="6612789"/>
            <a:ext cx="7632087" cy="7598299"/>
          </a:xfrm>
          <a:prstGeom prst="rect">
            <a:avLst/>
          </a:prstGeom>
          <a:noFill/>
        </p:spPr>
        <p:txBody>
          <a:bodyPr wrap="square">
            <a:spAutoFit/>
          </a:bodyPr>
          <a:lstStyle/>
          <a:p>
            <a:pPr marL="171450" indent="-171450" algn="l">
              <a:lnSpc>
                <a:spcPct val="75000"/>
              </a:lnSpc>
              <a:buFont typeface="Arial" panose="020B0604020202020204" pitchFamily="34" charset="0"/>
              <a:buChar char="•"/>
            </a:pPr>
            <a:r>
              <a:rPr lang="en-US" sz="5400" b="0" dirty="0">
                <a:latin typeface="Monserrat"/>
                <a:cs typeface="Times New Roman" panose="02020603050405020304" pitchFamily="18" charset="0"/>
              </a:rPr>
              <a:t>Differences in the proportion of federal loan borrowers at majority vs minority Pell schools were tested. Confidence intervals on the difference in medians of the graduation rate, dropout rate, and loan default rate for majority and minority Pell schools were calculated.</a:t>
            </a:r>
            <a:endParaRPr lang="en-US" sz="5400" u="sng" dirty="0">
              <a:latin typeface="Monserrat"/>
              <a:cs typeface="Times New Roman" panose="02020603050405020304" pitchFamily="18" charset="0"/>
            </a:endParaRPr>
          </a:p>
        </p:txBody>
      </p:sp>
    </p:spTree>
    <p:extLst>
      <p:ext uri="{BB962C8B-B14F-4D97-AF65-F5344CB8AC3E}">
        <p14:creationId xmlns:p14="http://schemas.microsoft.com/office/powerpoint/2010/main" val="1259920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3"/>
          <p:cNvSpPr txBox="1">
            <a:spLocks noChangeArrowheads="1"/>
          </p:cNvSpPr>
          <p:nvPr/>
        </p:nvSpPr>
        <p:spPr bwMode="auto">
          <a:xfrm>
            <a:off x="7306597" y="3064331"/>
            <a:ext cx="29337000" cy="599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25903" tIns="112951" rIns="225903" bIns="112951" anchor="t">
            <a:spAutoFit/>
          </a:bodyPr>
          <a:lstStyle>
            <a:lvl1pPr defTabSz="2259013">
              <a:defRPr sz="5400" b="1">
                <a:solidFill>
                  <a:schemeClr val="tx1"/>
                </a:solidFill>
                <a:latin typeface="Times New Roman" pitchFamily="18" charset="0"/>
              </a:defRPr>
            </a:lvl1pPr>
            <a:lvl2pPr marL="742950" indent="-285750" defTabSz="2259013">
              <a:defRPr sz="5400" b="1">
                <a:solidFill>
                  <a:schemeClr val="tx1"/>
                </a:solidFill>
                <a:latin typeface="Times New Roman" pitchFamily="18" charset="0"/>
              </a:defRPr>
            </a:lvl2pPr>
            <a:lvl3pPr marL="1143000" indent="-228600" defTabSz="2259013">
              <a:defRPr sz="5400" b="1">
                <a:solidFill>
                  <a:schemeClr val="tx1"/>
                </a:solidFill>
                <a:latin typeface="Times New Roman" pitchFamily="18" charset="0"/>
              </a:defRPr>
            </a:lvl3pPr>
            <a:lvl4pPr marL="1600200" indent="-228600" defTabSz="2259013">
              <a:defRPr sz="5400" b="1">
                <a:solidFill>
                  <a:schemeClr val="tx1"/>
                </a:solidFill>
                <a:latin typeface="Times New Roman" pitchFamily="18" charset="0"/>
              </a:defRPr>
            </a:lvl4pPr>
            <a:lvl5pPr marL="2057400" indent="-228600" defTabSz="2259013">
              <a:defRPr sz="5400" b="1">
                <a:solidFill>
                  <a:schemeClr val="tx1"/>
                </a:solidFill>
                <a:latin typeface="Times New Roman" pitchFamily="18" charset="0"/>
              </a:defRPr>
            </a:lvl5pPr>
            <a:lvl6pPr marL="25146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9pPr>
          </a:lstStyle>
          <a:p>
            <a:pPr>
              <a:lnSpc>
                <a:spcPct val="60000"/>
              </a:lnSpc>
            </a:pPr>
            <a:r>
              <a:rPr lang="en-US" sz="3600" b="0" dirty="0">
                <a:latin typeface="Monserrat"/>
                <a:cs typeface="Times New Roman"/>
              </a:rPr>
              <a:t>Faculty Advisor: Professor Susan Mathews Hardy and Professor J. Hathaway</a:t>
            </a:r>
          </a:p>
        </p:txBody>
      </p:sp>
      <p:sp>
        <p:nvSpPr>
          <p:cNvPr id="1033" name="Rectangle 51"/>
          <p:cNvSpPr>
            <a:spLocks noChangeArrowheads="1"/>
          </p:cNvSpPr>
          <p:nvPr/>
        </p:nvSpPr>
        <p:spPr bwMode="auto">
          <a:xfrm>
            <a:off x="2147483647" y="2147483647"/>
            <a:ext cx="2147482688"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25903" tIns="112951" rIns="225903" bIns="112951">
            <a:spAutoFit/>
          </a:bodyPr>
          <a:lstStyle/>
          <a:p>
            <a:pPr algn="l" defTabSz="2259013">
              <a:lnSpc>
                <a:spcPct val="100000"/>
              </a:lnSpc>
              <a:spcBef>
                <a:spcPct val="0"/>
              </a:spcBef>
            </a:pPr>
            <a:r>
              <a:rPr lang="en-US" sz="7700" b="0"/>
              <a:t> </a:t>
            </a:r>
            <a:endParaRPr lang="en-US" sz="5900" b="0"/>
          </a:p>
        </p:txBody>
      </p:sp>
      <p:sp>
        <p:nvSpPr>
          <p:cNvPr id="1036" name="Text Box 89"/>
          <p:cNvSpPr txBox="1">
            <a:spLocks noChangeArrowheads="1"/>
          </p:cNvSpPr>
          <p:nvPr/>
        </p:nvSpPr>
        <p:spPr bwMode="auto">
          <a:xfrm>
            <a:off x="18619788" y="1143000"/>
            <a:ext cx="6318250" cy="76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25903" tIns="112951" rIns="225903" bIns="112951">
            <a:spAutoFit/>
          </a:bodyPr>
          <a:lstStyle>
            <a:lvl1pPr defTabSz="2259013">
              <a:defRPr sz="5400" b="1">
                <a:solidFill>
                  <a:schemeClr val="tx1"/>
                </a:solidFill>
                <a:latin typeface="Times New Roman" pitchFamily="18" charset="0"/>
              </a:defRPr>
            </a:lvl1pPr>
            <a:lvl2pPr marL="742950" indent="-285750" defTabSz="2259013">
              <a:defRPr sz="5400" b="1">
                <a:solidFill>
                  <a:schemeClr val="tx1"/>
                </a:solidFill>
                <a:latin typeface="Times New Roman" pitchFamily="18" charset="0"/>
              </a:defRPr>
            </a:lvl2pPr>
            <a:lvl3pPr marL="1143000" indent="-228600" defTabSz="2259013">
              <a:defRPr sz="5400" b="1">
                <a:solidFill>
                  <a:schemeClr val="tx1"/>
                </a:solidFill>
                <a:latin typeface="Times New Roman" pitchFamily="18" charset="0"/>
              </a:defRPr>
            </a:lvl3pPr>
            <a:lvl4pPr marL="1600200" indent="-228600" defTabSz="2259013">
              <a:defRPr sz="5400" b="1">
                <a:solidFill>
                  <a:schemeClr val="tx1"/>
                </a:solidFill>
                <a:latin typeface="Times New Roman" pitchFamily="18" charset="0"/>
              </a:defRPr>
            </a:lvl4pPr>
            <a:lvl5pPr marL="2057400" indent="-228600" defTabSz="2259013">
              <a:defRPr sz="5400" b="1">
                <a:solidFill>
                  <a:schemeClr val="tx1"/>
                </a:solidFill>
                <a:latin typeface="Times New Roman" pitchFamily="18" charset="0"/>
              </a:defRPr>
            </a:lvl5pPr>
            <a:lvl6pPr marL="25146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9pPr>
          </a:lstStyle>
          <a:p>
            <a:endParaRPr lang="en-US"/>
          </a:p>
        </p:txBody>
      </p:sp>
      <p:pic>
        <p:nvPicPr>
          <p:cNvPr id="29"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005765" y="1037206"/>
            <a:ext cx="6936280" cy="191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BFCA2926-44E8-4B0D-B386-7C174DA7B2EC}"/>
              </a:ext>
            </a:extLst>
          </p:cNvPr>
          <p:cNvSpPr txBox="1"/>
          <p:nvPr/>
        </p:nvSpPr>
        <p:spPr>
          <a:xfrm>
            <a:off x="441800" y="4841606"/>
            <a:ext cx="10566777" cy="5828455"/>
          </a:xfrm>
          <a:prstGeom prst="rect">
            <a:avLst/>
          </a:prstGeom>
          <a:noFill/>
        </p:spPr>
        <p:txBody>
          <a:bodyPr wrap="square" rtlCol="0" anchor="t">
            <a:spAutoFit/>
          </a:bodyPr>
          <a:lstStyle/>
          <a:p>
            <a:pPr algn="l">
              <a:lnSpc>
                <a:spcPct val="70000"/>
              </a:lnSpc>
              <a:spcBef>
                <a:spcPts val="100"/>
              </a:spcBef>
            </a:pPr>
            <a:r>
              <a:rPr lang="en-US" sz="2400" b="0" dirty="0">
                <a:latin typeface="Monserrat"/>
              </a:rPr>
              <a:t>The goal of this research is to determine ways to save money, improve efficiency, and make sure the proper safety guidelines are being followed for a cold storage warehouse. </a:t>
            </a:r>
            <a:r>
              <a:rPr lang="en-US" sz="2400" b="0" dirty="0">
                <a:latin typeface="Monserrat"/>
                <a:cs typeface="Times New Roman"/>
              </a:rPr>
              <a:t>This data set is comprised of outbound orders from this warehouse from May 13, 2019 through June 13, 2019. The warehouse has a total of fifty-two customers that store and move their product on a regular basis within the facility. </a:t>
            </a:r>
          </a:p>
          <a:p>
            <a:pPr algn="l">
              <a:lnSpc>
                <a:spcPct val="50000"/>
              </a:lnSpc>
              <a:spcBef>
                <a:spcPts val="100"/>
              </a:spcBef>
            </a:pPr>
            <a:endParaRPr lang="en-US" sz="2400" b="0" dirty="0">
              <a:latin typeface="Monserrat"/>
              <a:cs typeface="Times New Roman"/>
            </a:endParaRPr>
          </a:p>
          <a:p>
            <a:pPr algn="l">
              <a:lnSpc>
                <a:spcPct val="70000"/>
              </a:lnSpc>
              <a:spcBef>
                <a:spcPts val="100"/>
              </a:spcBef>
            </a:pPr>
            <a:r>
              <a:rPr lang="en-US" sz="2400" b="0" dirty="0">
                <a:latin typeface="Monserrat"/>
                <a:cs typeface="Times New Roman"/>
              </a:rPr>
              <a:t>There were originally fifty-six variables in this data set, but I will list the ones that I used for these analyses below:</a:t>
            </a:r>
          </a:p>
          <a:p>
            <a:pPr algn="l">
              <a:lnSpc>
                <a:spcPct val="70000"/>
              </a:lnSpc>
              <a:spcBef>
                <a:spcPts val="100"/>
              </a:spcBef>
            </a:pPr>
            <a:endParaRPr lang="en-US" sz="2400" b="0" dirty="0">
              <a:latin typeface="Monserrat"/>
              <a:cs typeface="Times New Roman"/>
            </a:endParaRPr>
          </a:p>
          <a:p>
            <a:pPr marL="514350" indent="-514350" algn="l">
              <a:lnSpc>
                <a:spcPct val="70000"/>
              </a:lnSpc>
              <a:spcBef>
                <a:spcPts val="100"/>
              </a:spcBef>
              <a:buFont typeface="Wingdings"/>
              <a:buChar char="§"/>
            </a:pPr>
            <a:r>
              <a:rPr lang="en-US" sz="2400" b="0" dirty="0">
                <a:latin typeface="Monserrat"/>
                <a:cs typeface="Times New Roman"/>
              </a:rPr>
              <a:t>Customer Name: The name of the customer paying for space in the warehouse. </a:t>
            </a:r>
          </a:p>
          <a:p>
            <a:pPr marL="514350" indent="-514350" algn="l">
              <a:lnSpc>
                <a:spcPct val="70000"/>
              </a:lnSpc>
              <a:spcBef>
                <a:spcPts val="100"/>
              </a:spcBef>
              <a:buFont typeface="Wingdings"/>
              <a:buChar char="§"/>
            </a:pPr>
            <a:r>
              <a:rPr lang="en-US" sz="2400" b="0" dirty="0">
                <a:latin typeface="Monserrat"/>
                <a:cs typeface="Times New Roman"/>
              </a:rPr>
              <a:t>Aisle: The label for the aisle from which the order was picked.  </a:t>
            </a:r>
          </a:p>
          <a:p>
            <a:pPr marL="514350" indent="-514350" algn="l">
              <a:lnSpc>
                <a:spcPct val="70000"/>
              </a:lnSpc>
              <a:spcBef>
                <a:spcPts val="100"/>
              </a:spcBef>
              <a:buFont typeface="Wingdings"/>
              <a:buChar char="§"/>
            </a:pPr>
            <a:r>
              <a:rPr lang="en-US" sz="2400" b="0" dirty="0" err="1">
                <a:latin typeface="Monserrat"/>
                <a:cs typeface="Times New Roman"/>
              </a:rPr>
              <a:t>Full_Cases</a:t>
            </a:r>
            <a:r>
              <a:rPr lang="en-US" sz="2400" b="0" dirty="0">
                <a:latin typeface="Monserrat"/>
                <a:cs typeface="Times New Roman"/>
              </a:rPr>
              <a:t>: The total number of cases pulled if this order was a full pick.</a:t>
            </a:r>
          </a:p>
          <a:p>
            <a:pPr marL="514350" indent="-514350" algn="l">
              <a:lnSpc>
                <a:spcPct val="70000"/>
              </a:lnSpc>
              <a:spcBef>
                <a:spcPts val="100"/>
              </a:spcBef>
              <a:buFont typeface="Wingdings"/>
              <a:buChar char="§"/>
            </a:pPr>
            <a:r>
              <a:rPr lang="en-US" sz="2400" b="0" dirty="0" err="1">
                <a:latin typeface="Monserrat"/>
                <a:cs typeface="Times New Roman"/>
              </a:rPr>
              <a:t>Part_Cases</a:t>
            </a:r>
            <a:r>
              <a:rPr lang="en-US" sz="2400" b="0" dirty="0">
                <a:latin typeface="Monserrat"/>
                <a:cs typeface="Times New Roman"/>
              </a:rPr>
              <a:t>: The total number of cases pulled if this order was a partial pick. </a:t>
            </a:r>
          </a:p>
          <a:p>
            <a:pPr marL="514350" indent="-514350" algn="l">
              <a:lnSpc>
                <a:spcPct val="70000"/>
              </a:lnSpc>
              <a:spcBef>
                <a:spcPts val="100"/>
              </a:spcBef>
              <a:buFont typeface="Wingdings"/>
              <a:buChar char="§"/>
            </a:pPr>
            <a:r>
              <a:rPr lang="en-US" sz="2400" b="0" dirty="0" err="1">
                <a:latin typeface="Monserrat"/>
                <a:cs typeface="Times New Roman"/>
              </a:rPr>
              <a:t>Part_Line</a:t>
            </a:r>
            <a:r>
              <a:rPr lang="en-US" sz="2400" b="0" dirty="0">
                <a:latin typeface="Monserrat"/>
                <a:cs typeface="Times New Roman"/>
              </a:rPr>
              <a:t>: Tells directly if the order was a partial pick or not where ‘1' = yes and ‘0' = no. </a:t>
            </a:r>
          </a:p>
          <a:p>
            <a:pPr marL="514350" indent="-514350" algn="l">
              <a:lnSpc>
                <a:spcPct val="70000"/>
              </a:lnSpc>
              <a:spcBef>
                <a:spcPts val="100"/>
              </a:spcBef>
              <a:buFont typeface="Wingdings"/>
              <a:buChar char="§"/>
            </a:pPr>
            <a:r>
              <a:rPr lang="en-US" sz="2400" b="0" dirty="0">
                <a:latin typeface="Monserrat"/>
                <a:cs typeface="Times New Roman"/>
              </a:rPr>
              <a:t>Level: Shelf (bay) level in the warehouse. Ranges from Low (A) to High (E).</a:t>
            </a:r>
          </a:p>
          <a:p>
            <a:pPr marL="514350" indent="-514350" algn="l">
              <a:lnSpc>
                <a:spcPct val="70000"/>
              </a:lnSpc>
              <a:spcBef>
                <a:spcPts val="100"/>
              </a:spcBef>
              <a:buFont typeface="Wingdings"/>
              <a:buChar char="§"/>
            </a:pPr>
            <a:r>
              <a:rPr lang="en-US" sz="2400" b="0" dirty="0">
                <a:latin typeface="Monserrat"/>
                <a:cs typeface="Times New Roman"/>
              </a:rPr>
              <a:t>Hi: The height of the pallet in case height. </a:t>
            </a:r>
          </a:p>
          <a:p>
            <a:pPr marL="514350" indent="-514350" algn="l">
              <a:lnSpc>
                <a:spcPct val="70000"/>
              </a:lnSpc>
              <a:spcBef>
                <a:spcPts val="100"/>
              </a:spcBef>
              <a:buFont typeface="Wingdings"/>
              <a:buChar char="§"/>
            </a:pPr>
            <a:r>
              <a:rPr lang="en-US" sz="2400" b="0" dirty="0">
                <a:latin typeface="Monserrat"/>
                <a:cs typeface="Times New Roman"/>
              </a:rPr>
              <a:t>Unit Weight: The weight of a single case on a pallet in pounds.</a:t>
            </a:r>
          </a:p>
          <a:p>
            <a:pPr marL="514350" indent="-514350" algn="l">
              <a:lnSpc>
                <a:spcPct val="70000"/>
              </a:lnSpc>
              <a:spcBef>
                <a:spcPts val="100"/>
              </a:spcBef>
              <a:buFont typeface="Wingdings"/>
              <a:buChar char="§"/>
            </a:pPr>
            <a:r>
              <a:rPr lang="en-US" sz="2400" b="0" dirty="0" err="1">
                <a:latin typeface="Monserrat"/>
                <a:cs typeface="Times New Roman"/>
              </a:rPr>
              <a:t>BHi_Qty</a:t>
            </a:r>
            <a:r>
              <a:rPr lang="en-US" sz="2400" b="0" dirty="0">
                <a:latin typeface="Monserrat"/>
                <a:cs typeface="Times New Roman"/>
              </a:rPr>
              <a:t>: The number of cases on a pallet. </a:t>
            </a:r>
          </a:p>
          <a:p>
            <a:pPr algn="l">
              <a:lnSpc>
                <a:spcPct val="50000"/>
              </a:lnSpc>
              <a:spcBef>
                <a:spcPts val="100"/>
              </a:spcBef>
            </a:pPr>
            <a:endParaRPr lang="en-US" sz="2400" b="0" dirty="0">
              <a:latin typeface="Monserrat"/>
              <a:cs typeface="Times New Roman"/>
            </a:endParaRPr>
          </a:p>
          <a:p>
            <a:pPr algn="l">
              <a:lnSpc>
                <a:spcPct val="70000"/>
              </a:lnSpc>
              <a:spcBef>
                <a:spcPts val="100"/>
              </a:spcBef>
            </a:pPr>
            <a:r>
              <a:rPr lang="en-US" sz="2400" b="0" dirty="0">
                <a:latin typeface="Monserrat"/>
                <a:cs typeface="Times New Roman"/>
              </a:rPr>
              <a:t>There are 14,659 outbound orders in this data set. I conducted multiple analyses to determine improvements for this warehouse.</a:t>
            </a:r>
          </a:p>
        </p:txBody>
      </p:sp>
      <p:sp>
        <p:nvSpPr>
          <p:cNvPr id="38" name="TextBox 37">
            <a:extLst>
              <a:ext uri="{FF2B5EF4-FFF2-40B4-BE49-F238E27FC236}">
                <a16:creationId xmlns:a16="http://schemas.microsoft.com/office/drawing/2014/main" id="{4C776BA1-37BA-46F4-9642-3650596E3261}"/>
              </a:ext>
            </a:extLst>
          </p:cNvPr>
          <p:cNvSpPr txBox="1"/>
          <p:nvPr/>
        </p:nvSpPr>
        <p:spPr>
          <a:xfrm>
            <a:off x="52713210" y="18370481"/>
            <a:ext cx="10362865" cy="13116732"/>
          </a:xfrm>
          <a:prstGeom prst="rect">
            <a:avLst/>
          </a:prstGeom>
          <a:noFill/>
        </p:spPr>
        <p:txBody>
          <a:bodyPr wrap="square" rtlCol="0" anchor="t">
            <a:spAutoFit/>
          </a:bodyPr>
          <a:lstStyle/>
          <a:p>
            <a:pPr marL="457200" indent="-457200" algn="l">
              <a:spcBef>
                <a:spcPts val="0"/>
              </a:spcBef>
              <a:spcAft>
                <a:spcPts val="400"/>
              </a:spcAft>
              <a:buFont typeface="Wingdings"/>
              <a:buChar char="§"/>
            </a:pPr>
            <a:r>
              <a:rPr lang="en-US" sz="2900" dirty="0">
                <a:latin typeface="Monserrat"/>
                <a:cs typeface="Times New Roman"/>
              </a:rPr>
              <a:t>Customer Versus Partial/Full Pick: </a:t>
            </a:r>
            <a:r>
              <a:rPr lang="en-US" sz="2900" b="0" dirty="0">
                <a:latin typeface="Monserrat"/>
                <a:cs typeface="Times New Roman"/>
              </a:rPr>
              <a:t>In Table 1, we are 95% confident that the variable Customer Name predicts whether the pallet will be partial picked or not. In </a:t>
            </a:r>
            <a:r>
              <a:rPr lang="en-US" sz="2900" b="0" dirty="0">
                <a:solidFill>
                  <a:srgbClr val="000000"/>
                </a:solidFill>
                <a:latin typeface="Monserrat"/>
                <a:cs typeface="Times New Roman"/>
              </a:rPr>
              <a:t>Figure 1, when</a:t>
            </a:r>
            <a:r>
              <a:rPr lang="en-US" sz="2900" b="0" dirty="0">
                <a:latin typeface="Monserrat"/>
                <a:cs typeface="Times New Roman"/>
              </a:rPr>
              <a:t> what we observed is higher than what we expected for no relationship between the Customer and Partial Pick, the colors are blue. The bigger the blue circle the more the observed and expected counts differed. Correspondingly when what we observed is lower than what we expected, it is orange. KI is much higher in partial picks and much lower in full picks than we expected. Both AFI and WHB had higher full picks and lower partial picks than expected. </a:t>
            </a:r>
            <a:endParaRPr lang="en-US" dirty="0">
              <a:latin typeface="Monserrat"/>
              <a:cs typeface="Times New Roman" pitchFamily="18" charset="0"/>
            </a:endParaRPr>
          </a:p>
          <a:p>
            <a:pPr marL="457200" indent="-457200" algn="l">
              <a:spcBef>
                <a:spcPts val="0"/>
              </a:spcBef>
              <a:spcAft>
                <a:spcPts val="400"/>
              </a:spcAft>
              <a:buFont typeface="Wingdings"/>
              <a:buChar char="§"/>
            </a:pPr>
            <a:endParaRPr lang="en-US" sz="1600" dirty="0">
              <a:latin typeface="Monserrat"/>
              <a:cs typeface="Times New Roman"/>
            </a:endParaRPr>
          </a:p>
          <a:p>
            <a:pPr marL="457200" indent="-457200" algn="l">
              <a:spcBef>
                <a:spcPts val="0"/>
              </a:spcBef>
              <a:spcAft>
                <a:spcPts val="400"/>
              </a:spcAft>
              <a:buFont typeface="Wingdings"/>
              <a:buChar char="§"/>
            </a:pPr>
            <a:r>
              <a:rPr lang="en-US" sz="2900" dirty="0">
                <a:latin typeface="Monserrat"/>
                <a:cs typeface="Times New Roman"/>
              </a:rPr>
              <a:t>KI Travel Distances: </a:t>
            </a:r>
            <a:r>
              <a:rPr lang="en-US" sz="2900" b="0" dirty="0">
                <a:latin typeface="Monserrat"/>
                <a:cs typeface="Times New Roman"/>
              </a:rPr>
              <a:t>In Figure 2, each aisle adds distance to the forklift driver’s trek to find a pallet for an order. The aisle frequented the most for KI is aisle I. The aisle frequented the least for KI is aisle E. In </a:t>
            </a:r>
            <a:r>
              <a:rPr lang="en-US" sz="2900" b="0" dirty="0">
                <a:solidFill>
                  <a:srgbClr val="000000"/>
                </a:solidFill>
                <a:latin typeface="Monserrat"/>
                <a:cs typeface="Times New Roman"/>
              </a:rPr>
              <a:t>Table 2,</a:t>
            </a:r>
            <a:r>
              <a:rPr lang="en-US" sz="2900" b="0" dirty="0">
                <a:latin typeface="Monserrat"/>
                <a:cs typeface="Times New Roman"/>
              </a:rPr>
              <a:t> I measured how many feet these forklift drivers were travelling for an average KI order. I then converted these feet into miles for Table 2. From there, I measured the distance that consolidating KI 's product into one aisle would save. I calculated a reduction in travel of 897.2 miles a year. </a:t>
            </a:r>
            <a:r>
              <a:rPr lang="en-US" sz="2900" dirty="0">
                <a:latin typeface="Monserrat"/>
                <a:cs typeface="Times New Roman"/>
              </a:rPr>
              <a:t>This translates into cost savings of $5,382 per year or 14.3% of the salary of a full-time employee. </a:t>
            </a:r>
            <a:r>
              <a:rPr lang="en-US" sz="2900" b="0" dirty="0">
                <a:latin typeface="Monserrat"/>
                <a:cs typeface="Times New Roman"/>
              </a:rPr>
              <a:t>In addition there is cost savings in forklift maintenance and through avoiding penalties in trucks not loaded in 3 hour allotted time period. </a:t>
            </a:r>
            <a:endParaRPr lang="en-US" sz="2900" b="0" dirty="0">
              <a:latin typeface="Monserrat"/>
              <a:cs typeface="Times New Roman" pitchFamily="18" charset="0"/>
            </a:endParaRPr>
          </a:p>
          <a:p>
            <a:pPr marL="457200" indent="-457200" algn="l">
              <a:spcBef>
                <a:spcPts val="0"/>
              </a:spcBef>
              <a:spcAft>
                <a:spcPts val="400"/>
              </a:spcAft>
              <a:buFont typeface="Wingdings"/>
              <a:buChar char="§"/>
            </a:pPr>
            <a:endParaRPr lang="en-US" sz="1600" dirty="0">
              <a:latin typeface="Monserrat"/>
              <a:cs typeface="Times New Roman"/>
            </a:endParaRPr>
          </a:p>
          <a:p>
            <a:pPr marL="457200" indent="-457200" algn="l">
              <a:spcBef>
                <a:spcPts val="0"/>
              </a:spcBef>
              <a:spcAft>
                <a:spcPts val="400"/>
              </a:spcAft>
              <a:buFont typeface="Wingdings"/>
              <a:buChar char="§"/>
            </a:pPr>
            <a:r>
              <a:rPr lang="en-US" sz="2900" dirty="0">
                <a:latin typeface="Monserrat"/>
                <a:cs typeface="Times New Roman"/>
              </a:rPr>
              <a:t>KI Partial Versus Full Picking: </a:t>
            </a:r>
            <a:r>
              <a:rPr lang="en-US" sz="2900" b="0" dirty="0">
                <a:latin typeface="Monserrat"/>
                <a:cs typeface="Times New Roman"/>
              </a:rPr>
              <a:t>In Figure 3, we see that KI is Partial Picking 73.9% of its orders, which is important because their contract price is based on them only having 25% Partial Picked orders. The Industrial Engineers give the forklift drivers 7 minutes to partial pick a pallet, and 3 minutes to full pick a pallet. Per the contract, they should be spending about $1,416 a month on labor for KI, but they're spending $2,107 a month. </a:t>
            </a:r>
            <a:r>
              <a:rPr lang="en-US" sz="2900" dirty="0">
                <a:latin typeface="Monserrat"/>
                <a:cs typeface="Times New Roman"/>
              </a:rPr>
              <a:t>This means, that annually the warehouse is at an $8,300 deficit just in labor costs for this customer. </a:t>
            </a:r>
            <a:r>
              <a:rPr lang="en-US" sz="2900" b="0" dirty="0">
                <a:latin typeface="Monserrat"/>
                <a:cs typeface="Times New Roman"/>
              </a:rPr>
              <a:t>In Figure 4, the orange bar represents the number of KI orders that are full pallet picks. The blue bars to the left are the number of cases picked in a partially picked order. The customer gets charged per partial order based on the weight of the case and the number of cases in that order. KI is not only being charged too little for it's 73.1% partially picked orders instead of 25% for those partial orders, but they are also not being charged for the additional weight that those extra partially picked orders cost the warehouse to move. The specific amount is known by the Supply Chain Solutions group, but I have not heard back from them yet. </a:t>
            </a:r>
            <a:endParaRPr lang="en-US" dirty="0">
              <a:latin typeface="Monserrat"/>
              <a:cs typeface="Times New Roman" pitchFamily="18" charset="0"/>
            </a:endParaRPr>
          </a:p>
        </p:txBody>
      </p:sp>
      <p:sp>
        <p:nvSpPr>
          <p:cNvPr id="4" name="TextBox 3">
            <a:extLst>
              <a:ext uri="{FF2B5EF4-FFF2-40B4-BE49-F238E27FC236}">
                <a16:creationId xmlns:a16="http://schemas.microsoft.com/office/drawing/2014/main" id="{6C3595DA-11D0-9A4B-B0D5-356ABC62DD0B}"/>
              </a:ext>
            </a:extLst>
          </p:cNvPr>
          <p:cNvSpPr txBox="1"/>
          <p:nvPr/>
        </p:nvSpPr>
        <p:spPr>
          <a:xfrm>
            <a:off x="22078318" y="6654018"/>
            <a:ext cx="184731" cy="659732"/>
          </a:xfrm>
          <a:prstGeom prst="rect">
            <a:avLst/>
          </a:prstGeom>
          <a:noFill/>
        </p:spPr>
        <p:txBody>
          <a:bodyPr wrap="none" rtlCol="0">
            <a:spAutoFit/>
          </a:bodyPr>
          <a:lstStyle/>
          <a:p>
            <a:endParaRPr lang="en-US"/>
          </a:p>
        </p:txBody>
      </p:sp>
      <p:cxnSp>
        <p:nvCxnSpPr>
          <p:cNvPr id="15" name="Straight Connector 14">
            <a:extLst>
              <a:ext uri="{FF2B5EF4-FFF2-40B4-BE49-F238E27FC236}">
                <a16:creationId xmlns:a16="http://schemas.microsoft.com/office/drawing/2014/main" id="{5CFD5AFD-F35E-4F0D-85AA-593BD3149EBB}"/>
              </a:ext>
            </a:extLst>
          </p:cNvPr>
          <p:cNvCxnSpPr>
            <a:cxnSpLocks/>
          </p:cNvCxnSpPr>
          <p:nvPr/>
        </p:nvCxnSpPr>
        <p:spPr bwMode="auto">
          <a:xfrm flipV="1">
            <a:off x="51184478" y="-3423264"/>
            <a:ext cx="0" cy="30365700"/>
          </a:xfrm>
          <a:prstGeom prst="line">
            <a:avLst/>
          </a:prstGeom>
          <a:noFill/>
          <a:ln w="76200" cap="flat" cmpd="sng" algn="ctr">
            <a:solidFill>
              <a:srgbClr val="00B050"/>
            </a:solidFill>
            <a:prstDash val="solid"/>
            <a:round/>
            <a:headEnd type="none" w="med" len="med"/>
            <a:tailEnd type="none" w="med" len="med"/>
          </a:ln>
          <a:effectLst/>
        </p:spPr>
      </p:cxnSp>
      <p:grpSp>
        <p:nvGrpSpPr>
          <p:cNvPr id="32" name="Group 31">
            <a:extLst>
              <a:ext uri="{FF2B5EF4-FFF2-40B4-BE49-F238E27FC236}">
                <a16:creationId xmlns:a16="http://schemas.microsoft.com/office/drawing/2014/main" id="{49BB1A5B-8DB0-4F92-98C4-72ACA4AE8603}"/>
              </a:ext>
            </a:extLst>
          </p:cNvPr>
          <p:cNvGrpSpPr/>
          <p:nvPr/>
        </p:nvGrpSpPr>
        <p:grpSpPr>
          <a:xfrm>
            <a:off x="11442376" y="4814175"/>
            <a:ext cx="21730251" cy="9601200"/>
            <a:chOff x="11346879" y="3824851"/>
            <a:chExt cx="21730251" cy="9601200"/>
          </a:xfrm>
        </p:grpSpPr>
        <p:pic>
          <p:nvPicPr>
            <p:cNvPr id="54" name="Picture 53" descr="A picture containing graphical user interface&#10;&#10;Description automatically generated">
              <a:extLst>
                <a:ext uri="{FF2B5EF4-FFF2-40B4-BE49-F238E27FC236}">
                  <a16:creationId xmlns:a16="http://schemas.microsoft.com/office/drawing/2014/main" id="{9D82EE1C-2BD5-496E-BC54-FA0FF3B96AA9}"/>
                </a:ext>
              </a:extLst>
            </p:cNvPr>
            <p:cNvPicPr>
              <a:picLocks noChangeAspect="1"/>
            </p:cNvPicPr>
            <p:nvPr/>
          </p:nvPicPr>
          <p:blipFill rotWithShape="1">
            <a:blip r:embed="rId4">
              <a:extLst>
                <a:ext uri="{28A0092B-C50C-407E-A947-70E740481C1C}">
                  <a14:useLocalDpi xmlns:a14="http://schemas.microsoft.com/office/drawing/2010/main" val="0"/>
                </a:ext>
              </a:extLst>
            </a:blip>
            <a:srcRect l="6931" t="6794" r="5525" b="2917"/>
            <a:stretch/>
          </p:blipFill>
          <p:spPr>
            <a:xfrm>
              <a:off x="11797014" y="4207522"/>
              <a:ext cx="20721993" cy="9016231"/>
            </a:xfrm>
            <a:prstGeom prst="rect">
              <a:avLst/>
            </a:prstGeom>
          </p:spPr>
        </p:pic>
        <p:sp>
          <p:nvSpPr>
            <p:cNvPr id="18" name="TextBox 17">
              <a:extLst>
                <a:ext uri="{FF2B5EF4-FFF2-40B4-BE49-F238E27FC236}">
                  <a16:creationId xmlns:a16="http://schemas.microsoft.com/office/drawing/2014/main" id="{84C01808-8B5F-46DF-AAB8-AD8DDDD76AE8}"/>
                </a:ext>
              </a:extLst>
            </p:cNvPr>
            <p:cNvSpPr txBox="1"/>
            <p:nvPr/>
          </p:nvSpPr>
          <p:spPr>
            <a:xfrm>
              <a:off x="30234194" y="10620066"/>
              <a:ext cx="1769806" cy="910314"/>
            </a:xfrm>
            <a:prstGeom prst="rect">
              <a:avLst/>
            </a:prstGeom>
            <a:noFill/>
            <a:ln>
              <a:solidFill>
                <a:schemeClr val="tx1"/>
              </a:solidFill>
            </a:ln>
          </p:spPr>
          <p:txBody>
            <a:bodyPr wrap="square" rtlCol="0">
              <a:spAutoFit/>
            </a:bodyPr>
            <a:lstStyle/>
            <a:p>
              <a:r>
                <a:rPr lang="en-US" sz="2900" dirty="0"/>
                <a:t>State</a:t>
              </a:r>
            </a:p>
            <a:p>
              <a:endParaRPr lang="en-US" sz="2900" dirty="0"/>
            </a:p>
          </p:txBody>
        </p:sp>
        <p:sp>
          <p:nvSpPr>
            <p:cNvPr id="23" name="TextBox 22">
              <a:extLst>
                <a:ext uri="{FF2B5EF4-FFF2-40B4-BE49-F238E27FC236}">
                  <a16:creationId xmlns:a16="http://schemas.microsoft.com/office/drawing/2014/main" id="{06969D6D-1367-4037-93E4-E994C90558EF}"/>
                </a:ext>
              </a:extLst>
            </p:cNvPr>
            <p:cNvSpPr txBox="1"/>
            <p:nvPr/>
          </p:nvSpPr>
          <p:spPr>
            <a:xfrm>
              <a:off x="29916849" y="11544383"/>
              <a:ext cx="2404496" cy="833754"/>
            </a:xfrm>
            <a:prstGeom prst="rect">
              <a:avLst/>
            </a:prstGeom>
            <a:noFill/>
          </p:spPr>
          <p:txBody>
            <a:bodyPr wrap="square" rtlCol="0">
              <a:spAutoFit/>
            </a:bodyPr>
            <a:lstStyle/>
            <a:p>
              <a:r>
                <a:rPr lang="en-US" sz="2400" dirty="0">
                  <a:latin typeface="Monserrat"/>
                </a:rPr>
                <a:t>Typical Independent Student Debt</a:t>
              </a:r>
            </a:p>
          </p:txBody>
        </p:sp>
        <p:sp>
          <p:nvSpPr>
            <p:cNvPr id="55" name="TextBox 54">
              <a:extLst>
                <a:ext uri="{FF2B5EF4-FFF2-40B4-BE49-F238E27FC236}">
                  <a16:creationId xmlns:a16="http://schemas.microsoft.com/office/drawing/2014/main" id="{FE28F777-B8CB-45AE-AB41-A36223F9DDF5}"/>
                </a:ext>
              </a:extLst>
            </p:cNvPr>
            <p:cNvSpPr txBox="1"/>
            <p:nvPr/>
          </p:nvSpPr>
          <p:spPr>
            <a:xfrm>
              <a:off x="27637459" y="10648002"/>
              <a:ext cx="2610973" cy="833754"/>
            </a:xfrm>
            <a:prstGeom prst="rect">
              <a:avLst/>
            </a:prstGeom>
            <a:noFill/>
          </p:spPr>
          <p:txBody>
            <a:bodyPr wrap="square" rtlCol="0">
              <a:spAutoFit/>
            </a:bodyPr>
            <a:lstStyle/>
            <a:p>
              <a:r>
                <a:rPr lang="en-US" sz="2400" dirty="0">
                  <a:latin typeface="Monserrat"/>
                </a:rPr>
                <a:t>Typical Dependent Student Debt with Parent  Debt</a:t>
              </a:r>
            </a:p>
          </p:txBody>
        </p:sp>
        <p:sp>
          <p:nvSpPr>
            <p:cNvPr id="26" name="TextBox 25">
              <a:extLst>
                <a:ext uri="{FF2B5EF4-FFF2-40B4-BE49-F238E27FC236}">
                  <a16:creationId xmlns:a16="http://schemas.microsoft.com/office/drawing/2014/main" id="{63AB713B-BF0D-4330-ADFA-BF15AEE11C98}"/>
                </a:ext>
              </a:extLst>
            </p:cNvPr>
            <p:cNvSpPr txBox="1"/>
            <p:nvPr/>
          </p:nvSpPr>
          <p:spPr>
            <a:xfrm>
              <a:off x="15261695" y="4410289"/>
              <a:ext cx="11198801" cy="408125"/>
            </a:xfrm>
            <a:prstGeom prst="rect">
              <a:avLst/>
            </a:prstGeom>
            <a:noFill/>
          </p:spPr>
          <p:txBody>
            <a:bodyPr wrap="square" rtlCol="0">
              <a:spAutoFit/>
            </a:bodyPr>
            <a:lstStyle/>
            <a:p>
              <a:r>
                <a:rPr lang="en-US" sz="2900" dirty="0">
                  <a:latin typeface="Monserrat"/>
                </a:rPr>
                <a:t>Independent and Dependent Student Debt by State</a:t>
              </a:r>
            </a:p>
          </p:txBody>
        </p:sp>
        <p:sp>
          <p:nvSpPr>
            <p:cNvPr id="31" name="Rectangle: Rounded Corners 30">
              <a:extLst>
                <a:ext uri="{FF2B5EF4-FFF2-40B4-BE49-F238E27FC236}">
                  <a16:creationId xmlns:a16="http://schemas.microsoft.com/office/drawing/2014/main" id="{73C254A2-6B0B-40FF-A407-F6752F83A99B}"/>
                </a:ext>
              </a:extLst>
            </p:cNvPr>
            <p:cNvSpPr/>
            <p:nvPr/>
          </p:nvSpPr>
          <p:spPr bwMode="auto">
            <a:xfrm>
              <a:off x="11346879" y="3824851"/>
              <a:ext cx="21730251" cy="9601200"/>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grpSp>
      <p:pic>
        <p:nvPicPr>
          <p:cNvPr id="35" name="Picture 34">
            <a:extLst>
              <a:ext uri="{FF2B5EF4-FFF2-40B4-BE49-F238E27FC236}">
                <a16:creationId xmlns:a16="http://schemas.microsoft.com/office/drawing/2014/main" id="{16473927-00D8-4CFE-AEBC-5F16CD07C9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01166" y="11990156"/>
            <a:ext cx="10115829" cy="5949011"/>
          </a:xfrm>
          <a:prstGeom prst="rect">
            <a:avLst/>
          </a:prstGeom>
        </p:spPr>
      </p:pic>
      <p:sp>
        <p:nvSpPr>
          <p:cNvPr id="39" name="Rectangle: Rounded Corners 38">
            <a:extLst>
              <a:ext uri="{FF2B5EF4-FFF2-40B4-BE49-F238E27FC236}">
                <a16:creationId xmlns:a16="http://schemas.microsoft.com/office/drawing/2014/main" id="{4AB7514F-314F-42F4-A334-E52661430A4A}"/>
              </a:ext>
            </a:extLst>
          </p:cNvPr>
          <p:cNvSpPr/>
          <p:nvPr/>
        </p:nvSpPr>
        <p:spPr bwMode="auto">
          <a:xfrm>
            <a:off x="11887200" y="23897787"/>
            <a:ext cx="914400" cy="91440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86" name="Rectangle: Rounded Corners 85">
            <a:extLst>
              <a:ext uri="{FF2B5EF4-FFF2-40B4-BE49-F238E27FC236}">
                <a16:creationId xmlns:a16="http://schemas.microsoft.com/office/drawing/2014/main" id="{C0B46AB7-CFD2-4DD1-939C-C9FD5DC38586}"/>
              </a:ext>
            </a:extLst>
          </p:cNvPr>
          <p:cNvSpPr/>
          <p:nvPr/>
        </p:nvSpPr>
        <p:spPr bwMode="auto">
          <a:xfrm>
            <a:off x="355584" y="3753471"/>
            <a:ext cx="10634611" cy="969264"/>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6" name="TextBox 5">
            <a:extLst>
              <a:ext uri="{FF2B5EF4-FFF2-40B4-BE49-F238E27FC236}">
                <a16:creationId xmlns:a16="http://schemas.microsoft.com/office/drawing/2014/main" id="{796617EE-C8AB-4A66-8D58-CA46488B19B4}"/>
              </a:ext>
            </a:extLst>
          </p:cNvPr>
          <p:cNvSpPr txBox="1"/>
          <p:nvPr/>
        </p:nvSpPr>
        <p:spPr>
          <a:xfrm>
            <a:off x="-258272" y="4020232"/>
            <a:ext cx="10987387" cy="73468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5900" b="0" dirty="0">
                <a:latin typeface="Monserrat"/>
                <a:cs typeface="Times New Roman"/>
              </a:rPr>
              <a:t>INTRODUCTION</a:t>
            </a:r>
          </a:p>
        </p:txBody>
      </p:sp>
      <p:pic>
        <p:nvPicPr>
          <p:cNvPr id="84" name="Picture 83" descr="A picture containing text, clipart, vector graphics&#10;&#10;Description automatically generated">
            <a:extLst>
              <a:ext uri="{FF2B5EF4-FFF2-40B4-BE49-F238E27FC236}">
                <a16:creationId xmlns:a16="http://schemas.microsoft.com/office/drawing/2014/main" id="{D3A77908-E423-4CB8-A405-FD734FB773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37360" y="394141"/>
            <a:ext cx="4953691" cy="1362265"/>
          </a:xfrm>
          <a:prstGeom prst="rect">
            <a:avLst/>
          </a:prstGeom>
        </p:spPr>
      </p:pic>
      <p:pic>
        <p:nvPicPr>
          <p:cNvPr id="97" name="Picture 96" descr="Icon&#10;&#10;Description automatically generated">
            <a:extLst>
              <a:ext uri="{FF2B5EF4-FFF2-40B4-BE49-F238E27FC236}">
                <a16:creationId xmlns:a16="http://schemas.microsoft.com/office/drawing/2014/main" id="{D6884995-2334-4F5D-A4A3-6B34877588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01646" y="2041463"/>
            <a:ext cx="1928199" cy="1546433"/>
          </a:xfrm>
          <a:prstGeom prst="rect">
            <a:avLst/>
          </a:prstGeom>
        </p:spPr>
      </p:pic>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884032" y="1408621"/>
            <a:ext cx="1892240" cy="1655710"/>
          </a:xfrm>
          <a:prstGeom prst="rect">
            <a:avLst/>
          </a:prstGeom>
        </p:spPr>
      </p:pic>
      <p:sp>
        <p:nvSpPr>
          <p:cNvPr id="100" name="Rectangle: Rounded Corners 99">
            <a:extLst>
              <a:ext uri="{FF2B5EF4-FFF2-40B4-BE49-F238E27FC236}">
                <a16:creationId xmlns:a16="http://schemas.microsoft.com/office/drawing/2014/main" id="{3A2B894B-9548-4D40-8876-406449334A0A}"/>
              </a:ext>
            </a:extLst>
          </p:cNvPr>
          <p:cNvSpPr/>
          <p:nvPr/>
        </p:nvSpPr>
        <p:spPr bwMode="auto">
          <a:xfrm>
            <a:off x="10994650" y="394141"/>
            <a:ext cx="21927312" cy="2505456"/>
          </a:xfrm>
          <a:prstGeom prst="roundRect">
            <a:avLst>
              <a:gd name="adj" fmla="val 1873"/>
            </a:avLst>
          </a:prstGeom>
          <a:solidFill>
            <a:srgbClr val="FFC629"/>
          </a:solid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95" name="TextBox 94">
            <a:extLst>
              <a:ext uri="{FF2B5EF4-FFF2-40B4-BE49-F238E27FC236}">
                <a16:creationId xmlns:a16="http://schemas.microsoft.com/office/drawing/2014/main" id="{79BADDAE-C080-426A-A981-2C147131B4D6}"/>
              </a:ext>
            </a:extLst>
          </p:cNvPr>
          <p:cNvSpPr txBox="1"/>
          <p:nvPr/>
        </p:nvSpPr>
        <p:spPr>
          <a:xfrm>
            <a:off x="11077960" y="515628"/>
            <a:ext cx="21844001" cy="2400657"/>
          </a:xfrm>
          <a:prstGeom prst="rect">
            <a:avLst/>
          </a:prstGeom>
          <a:noFill/>
        </p:spPr>
        <p:txBody>
          <a:bodyPr wrap="square" rtlCol="0">
            <a:spAutoFit/>
          </a:bodyPr>
          <a:lstStyle/>
          <a:p>
            <a:pPr defTabSz="2259013">
              <a:lnSpc>
                <a:spcPct val="100000"/>
              </a:lnSpc>
              <a:spcBef>
                <a:spcPts val="0"/>
              </a:spcBef>
            </a:pPr>
            <a:r>
              <a:rPr lang="en-US" sz="7200" dirty="0">
                <a:latin typeface="Monserrat"/>
                <a:cs typeface="Times New Roman"/>
              </a:rPr>
              <a:t>DOES THE PELL GRANT COME WITH A PRICE?</a:t>
            </a:r>
          </a:p>
          <a:p>
            <a:pPr defTabSz="2259013">
              <a:lnSpc>
                <a:spcPct val="100000"/>
              </a:lnSpc>
              <a:spcBef>
                <a:spcPts val="0"/>
              </a:spcBef>
            </a:pPr>
            <a:endParaRPr lang="en-US" sz="600" b="0" dirty="0">
              <a:latin typeface="Monserrat"/>
              <a:cs typeface="Times New Roman"/>
            </a:endParaRPr>
          </a:p>
          <a:p>
            <a:pPr defTabSz="2259013">
              <a:lnSpc>
                <a:spcPct val="100000"/>
              </a:lnSpc>
              <a:spcBef>
                <a:spcPts val="0"/>
              </a:spcBef>
            </a:pPr>
            <a:r>
              <a:rPr lang="en-US" sz="7200" b="0" dirty="0">
                <a:latin typeface="Monserrat"/>
                <a:cs typeface="Times New Roman"/>
              </a:rPr>
              <a:t>Nathaniel Jones</a:t>
            </a:r>
          </a:p>
        </p:txBody>
      </p:sp>
      <p:grpSp>
        <p:nvGrpSpPr>
          <p:cNvPr id="10" name="Group 9">
            <a:extLst>
              <a:ext uri="{FF2B5EF4-FFF2-40B4-BE49-F238E27FC236}">
                <a16:creationId xmlns:a16="http://schemas.microsoft.com/office/drawing/2014/main" id="{506E1B99-10D6-4ED5-835E-70A912C04219}"/>
              </a:ext>
            </a:extLst>
          </p:cNvPr>
          <p:cNvGrpSpPr/>
          <p:nvPr/>
        </p:nvGrpSpPr>
        <p:grpSpPr>
          <a:xfrm>
            <a:off x="65495981" y="-883921"/>
            <a:ext cx="9558734" cy="4708772"/>
            <a:chOff x="23153965" y="23130706"/>
            <a:chExt cx="9558734" cy="4708772"/>
          </a:xfrm>
        </p:grpSpPr>
        <p:pic>
          <p:nvPicPr>
            <p:cNvPr id="3" name="Picture 2">
              <a:extLst>
                <a:ext uri="{FF2B5EF4-FFF2-40B4-BE49-F238E27FC236}">
                  <a16:creationId xmlns:a16="http://schemas.microsoft.com/office/drawing/2014/main" id="{E0BDD1B6-CC6F-4964-95AA-475E6DD340A9}"/>
                </a:ext>
              </a:extLst>
            </p:cNvPr>
            <p:cNvPicPr>
              <a:picLocks noChangeAspect="1"/>
            </p:cNvPicPr>
            <p:nvPr/>
          </p:nvPicPr>
          <p:blipFill>
            <a:blip r:embed="rId9"/>
            <a:stretch>
              <a:fillRect/>
            </a:stretch>
          </p:blipFill>
          <p:spPr>
            <a:xfrm>
              <a:off x="23361332" y="23496486"/>
              <a:ext cx="9144000" cy="4342992"/>
            </a:xfrm>
            <a:prstGeom prst="rect">
              <a:avLst/>
            </a:prstGeom>
          </p:spPr>
        </p:pic>
        <p:sp>
          <p:nvSpPr>
            <p:cNvPr id="59" name="TextBox 58">
              <a:extLst>
                <a:ext uri="{FF2B5EF4-FFF2-40B4-BE49-F238E27FC236}">
                  <a16:creationId xmlns:a16="http://schemas.microsoft.com/office/drawing/2014/main" id="{64BD4DA3-0870-4A18-B053-479979CB2837}"/>
                </a:ext>
              </a:extLst>
            </p:cNvPr>
            <p:cNvSpPr txBox="1"/>
            <p:nvPr/>
          </p:nvSpPr>
          <p:spPr>
            <a:xfrm>
              <a:off x="23153965" y="23130706"/>
              <a:ext cx="9558734" cy="408125"/>
            </a:xfrm>
            <a:prstGeom prst="rect">
              <a:avLst/>
            </a:prstGeom>
            <a:noFill/>
          </p:spPr>
          <p:txBody>
            <a:bodyPr wrap="square" rtlCol="0">
              <a:spAutoFit/>
            </a:bodyPr>
            <a:lstStyle/>
            <a:p>
              <a:r>
                <a:rPr lang="en-US" sz="2900" b="0" dirty="0">
                  <a:latin typeface="Monserrat"/>
                </a:rPr>
                <a:t>Bimodal Graduation Rate due to 2-year and 4-year Institutions</a:t>
              </a:r>
            </a:p>
          </p:txBody>
        </p:sp>
      </p:grpSp>
      <p:pic>
        <p:nvPicPr>
          <p:cNvPr id="61" name="Picture 60">
            <a:extLst>
              <a:ext uri="{FF2B5EF4-FFF2-40B4-BE49-F238E27FC236}">
                <a16:creationId xmlns:a16="http://schemas.microsoft.com/office/drawing/2014/main" id="{C93E08B8-CD59-4ABE-839E-60527D5DD939}"/>
              </a:ext>
            </a:extLst>
          </p:cNvPr>
          <p:cNvPicPr>
            <a:picLocks noChangeAspect="1"/>
          </p:cNvPicPr>
          <p:nvPr/>
        </p:nvPicPr>
        <p:blipFill>
          <a:blip r:embed="rId10"/>
          <a:stretch>
            <a:fillRect/>
          </a:stretch>
        </p:blipFill>
        <p:spPr>
          <a:xfrm>
            <a:off x="47741267" y="-586070"/>
            <a:ext cx="9144000" cy="4478850"/>
          </a:xfrm>
          <a:prstGeom prst="rect">
            <a:avLst/>
          </a:prstGeom>
        </p:spPr>
      </p:pic>
      <p:sp>
        <p:nvSpPr>
          <p:cNvPr id="62" name="TextBox 61">
            <a:extLst>
              <a:ext uri="{FF2B5EF4-FFF2-40B4-BE49-F238E27FC236}">
                <a16:creationId xmlns:a16="http://schemas.microsoft.com/office/drawing/2014/main" id="{CF983C07-2C95-4BD7-B210-F11C70859B22}"/>
              </a:ext>
            </a:extLst>
          </p:cNvPr>
          <p:cNvSpPr txBox="1"/>
          <p:nvPr/>
        </p:nvSpPr>
        <p:spPr>
          <a:xfrm>
            <a:off x="46366484" y="3587896"/>
            <a:ext cx="9143999" cy="408125"/>
          </a:xfrm>
          <a:prstGeom prst="rect">
            <a:avLst/>
          </a:prstGeom>
          <a:noFill/>
        </p:spPr>
        <p:txBody>
          <a:bodyPr wrap="square" rtlCol="0">
            <a:spAutoFit/>
          </a:bodyPr>
          <a:lstStyle/>
          <a:p>
            <a:r>
              <a:rPr lang="en-US" sz="2900" b="0" dirty="0">
                <a:latin typeface="Monserrat"/>
              </a:rPr>
              <a:t>Graduation Rate stratified for 2-year and 4-year Institutions</a:t>
            </a:r>
          </a:p>
        </p:txBody>
      </p:sp>
      <p:sp>
        <p:nvSpPr>
          <p:cNvPr id="11" name="TextBox 10">
            <a:extLst>
              <a:ext uri="{FF2B5EF4-FFF2-40B4-BE49-F238E27FC236}">
                <a16:creationId xmlns:a16="http://schemas.microsoft.com/office/drawing/2014/main" id="{4FA3CB9E-038E-4ABE-8DB6-6EBAFA19DE3A}"/>
              </a:ext>
            </a:extLst>
          </p:cNvPr>
          <p:cNvSpPr txBox="1"/>
          <p:nvPr/>
        </p:nvSpPr>
        <p:spPr>
          <a:xfrm>
            <a:off x="48486179" y="-1386531"/>
            <a:ext cx="10043199" cy="659732"/>
          </a:xfrm>
          <a:prstGeom prst="rect">
            <a:avLst/>
          </a:prstGeom>
          <a:noFill/>
        </p:spPr>
        <p:txBody>
          <a:bodyPr wrap="square" rtlCol="0">
            <a:spAutoFit/>
          </a:bodyPr>
          <a:lstStyle/>
          <a:p>
            <a:r>
              <a:rPr lang="en-US" dirty="0"/>
              <a:t>Put in notebook</a:t>
            </a:r>
          </a:p>
        </p:txBody>
      </p:sp>
      <p:grpSp>
        <p:nvGrpSpPr>
          <p:cNvPr id="21" name="Group 20">
            <a:extLst>
              <a:ext uri="{FF2B5EF4-FFF2-40B4-BE49-F238E27FC236}">
                <a16:creationId xmlns:a16="http://schemas.microsoft.com/office/drawing/2014/main" id="{8CF3D083-3A3A-4613-9D65-A221452B6829}"/>
              </a:ext>
            </a:extLst>
          </p:cNvPr>
          <p:cNvGrpSpPr/>
          <p:nvPr/>
        </p:nvGrpSpPr>
        <p:grpSpPr>
          <a:xfrm>
            <a:off x="33622255" y="5021237"/>
            <a:ext cx="9601200" cy="10481920"/>
            <a:chOff x="11211911" y="20577069"/>
            <a:chExt cx="9601200" cy="10481920"/>
          </a:xfrm>
        </p:grpSpPr>
        <p:pic>
          <p:nvPicPr>
            <p:cNvPr id="2" name="Picture 1">
              <a:extLst>
                <a:ext uri="{FF2B5EF4-FFF2-40B4-BE49-F238E27FC236}">
                  <a16:creationId xmlns:a16="http://schemas.microsoft.com/office/drawing/2014/main" id="{401B52E9-8515-44F2-8893-97AB202BA691}"/>
                </a:ext>
              </a:extLst>
            </p:cNvPr>
            <p:cNvPicPr>
              <a:picLocks noChangeAspect="1"/>
            </p:cNvPicPr>
            <p:nvPr/>
          </p:nvPicPr>
          <p:blipFill>
            <a:blip r:embed="rId11"/>
            <a:stretch>
              <a:fillRect/>
            </a:stretch>
          </p:blipFill>
          <p:spPr>
            <a:xfrm>
              <a:off x="11386080" y="21032209"/>
              <a:ext cx="9144000" cy="4656830"/>
            </a:xfrm>
            <a:prstGeom prst="rect">
              <a:avLst/>
            </a:prstGeom>
          </p:spPr>
        </p:pic>
        <p:sp>
          <p:nvSpPr>
            <p:cNvPr id="53" name="Rectangle: Rounded Corners 52">
              <a:extLst>
                <a:ext uri="{FF2B5EF4-FFF2-40B4-BE49-F238E27FC236}">
                  <a16:creationId xmlns:a16="http://schemas.microsoft.com/office/drawing/2014/main" id="{9D21D45A-CDE7-40D3-AA8E-FF61E39C07B1}"/>
                </a:ext>
              </a:extLst>
            </p:cNvPr>
            <p:cNvSpPr/>
            <p:nvPr/>
          </p:nvSpPr>
          <p:spPr bwMode="auto">
            <a:xfrm>
              <a:off x="11211911" y="20577069"/>
              <a:ext cx="9601200" cy="5212080"/>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58" name="TextBox 57">
              <a:extLst>
                <a:ext uri="{FF2B5EF4-FFF2-40B4-BE49-F238E27FC236}">
                  <a16:creationId xmlns:a16="http://schemas.microsoft.com/office/drawing/2014/main" id="{455A68B2-2F89-4C2A-B59F-F96CEC27E62A}"/>
                </a:ext>
              </a:extLst>
            </p:cNvPr>
            <p:cNvSpPr txBox="1"/>
            <p:nvPr/>
          </p:nvSpPr>
          <p:spPr>
            <a:xfrm>
              <a:off x="12510030" y="20810781"/>
              <a:ext cx="6896100" cy="408125"/>
            </a:xfrm>
            <a:prstGeom prst="rect">
              <a:avLst/>
            </a:prstGeom>
            <a:noFill/>
          </p:spPr>
          <p:txBody>
            <a:bodyPr wrap="square" rtlCol="0">
              <a:spAutoFit/>
            </a:bodyPr>
            <a:lstStyle/>
            <a:p>
              <a:r>
                <a:rPr lang="en-US" sz="2900" b="0" dirty="0">
                  <a:latin typeface="Monserrat"/>
                </a:rPr>
                <a:t>Student Dropout Rate</a:t>
              </a:r>
            </a:p>
          </p:txBody>
        </p:sp>
        <p:pic>
          <p:nvPicPr>
            <p:cNvPr id="9" name="Picture 8">
              <a:extLst>
                <a:ext uri="{FF2B5EF4-FFF2-40B4-BE49-F238E27FC236}">
                  <a16:creationId xmlns:a16="http://schemas.microsoft.com/office/drawing/2014/main" id="{B42409BB-F5F6-4933-88A7-5C10BB720275}"/>
                </a:ext>
              </a:extLst>
            </p:cNvPr>
            <p:cNvPicPr>
              <a:picLocks noChangeAspect="1"/>
            </p:cNvPicPr>
            <p:nvPr/>
          </p:nvPicPr>
          <p:blipFill>
            <a:blip r:embed="rId10"/>
            <a:stretch>
              <a:fillRect/>
            </a:stretch>
          </p:blipFill>
          <p:spPr>
            <a:xfrm>
              <a:off x="11430693" y="26458965"/>
              <a:ext cx="9144000" cy="4478850"/>
            </a:xfrm>
            <a:prstGeom prst="rect">
              <a:avLst/>
            </a:prstGeom>
          </p:spPr>
        </p:pic>
        <p:sp>
          <p:nvSpPr>
            <p:cNvPr id="60" name="TextBox 59">
              <a:extLst>
                <a:ext uri="{FF2B5EF4-FFF2-40B4-BE49-F238E27FC236}">
                  <a16:creationId xmlns:a16="http://schemas.microsoft.com/office/drawing/2014/main" id="{A7CE3FD2-78AB-4DC3-BC8A-14961B92D159}"/>
                </a:ext>
              </a:extLst>
            </p:cNvPr>
            <p:cNvSpPr txBox="1"/>
            <p:nvPr/>
          </p:nvSpPr>
          <p:spPr>
            <a:xfrm>
              <a:off x="11430694" y="26050473"/>
              <a:ext cx="9143999" cy="408125"/>
            </a:xfrm>
            <a:prstGeom prst="rect">
              <a:avLst/>
            </a:prstGeom>
            <a:noFill/>
          </p:spPr>
          <p:txBody>
            <a:bodyPr wrap="square" rtlCol="0">
              <a:spAutoFit/>
            </a:bodyPr>
            <a:lstStyle/>
            <a:p>
              <a:r>
                <a:rPr lang="en-US" sz="2900" b="0" dirty="0">
                  <a:latin typeface="Monserrat"/>
                </a:rPr>
                <a:t>Graduation Rate stratified for 2-year and 4-year Institutions</a:t>
              </a:r>
            </a:p>
          </p:txBody>
        </p:sp>
        <p:sp>
          <p:nvSpPr>
            <p:cNvPr id="64" name="Rectangle: Rounded Corners 63">
              <a:extLst>
                <a:ext uri="{FF2B5EF4-FFF2-40B4-BE49-F238E27FC236}">
                  <a16:creationId xmlns:a16="http://schemas.microsoft.com/office/drawing/2014/main" id="{6BB5D970-9272-4BBF-AFB5-412943508DEA}"/>
                </a:ext>
              </a:extLst>
            </p:cNvPr>
            <p:cNvSpPr/>
            <p:nvPr/>
          </p:nvSpPr>
          <p:spPr bwMode="auto">
            <a:xfrm>
              <a:off x="11211911" y="25846909"/>
              <a:ext cx="9601200" cy="5212080"/>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grpSp>
      <p:grpSp>
        <p:nvGrpSpPr>
          <p:cNvPr id="22" name="Group 21">
            <a:extLst>
              <a:ext uri="{FF2B5EF4-FFF2-40B4-BE49-F238E27FC236}">
                <a16:creationId xmlns:a16="http://schemas.microsoft.com/office/drawing/2014/main" id="{EDC72B1A-4B5E-4109-988B-9EDC5AD52C6E}"/>
              </a:ext>
            </a:extLst>
          </p:cNvPr>
          <p:cNvGrpSpPr/>
          <p:nvPr/>
        </p:nvGrpSpPr>
        <p:grpSpPr>
          <a:xfrm>
            <a:off x="33660989" y="15558777"/>
            <a:ext cx="9658081" cy="5212080"/>
            <a:chOff x="22961551" y="13478656"/>
            <a:chExt cx="9658081" cy="5212080"/>
          </a:xfrm>
        </p:grpSpPr>
        <p:pic>
          <p:nvPicPr>
            <p:cNvPr id="7" name="Picture 6">
              <a:extLst>
                <a:ext uri="{FF2B5EF4-FFF2-40B4-BE49-F238E27FC236}">
                  <a16:creationId xmlns:a16="http://schemas.microsoft.com/office/drawing/2014/main" id="{701ABA79-55BA-4D49-A5BD-A3AE5AE7ACE0}"/>
                </a:ext>
              </a:extLst>
            </p:cNvPr>
            <p:cNvPicPr>
              <a:picLocks noChangeAspect="1"/>
            </p:cNvPicPr>
            <p:nvPr/>
          </p:nvPicPr>
          <p:blipFill>
            <a:blip r:embed="rId12"/>
            <a:stretch>
              <a:fillRect/>
            </a:stretch>
          </p:blipFill>
          <p:spPr>
            <a:xfrm>
              <a:off x="23143454" y="14083154"/>
              <a:ext cx="9476178" cy="4543170"/>
            </a:xfrm>
            <a:prstGeom prst="rect">
              <a:avLst/>
            </a:prstGeom>
          </p:spPr>
        </p:pic>
        <p:sp>
          <p:nvSpPr>
            <p:cNvPr id="8" name="TextBox 7">
              <a:extLst>
                <a:ext uri="{FF2B5EF4-FFF2-40B4-BE49-F238E27FC236}">
                  <a16:creationId xmlns:a16="http://schemas.microsoft.com/office/drawing/2014/main" id="{2F761736-B45C-4953-B438-46D2C8B3C759}"/>
                </a:ext>
              </a:extLst>
            </p:cNvPr>
            <p:cNvSpPr txBox="1"/>
            <p:nvPr/>
          </p:nvSpPr>
          <p:spPr>
            <a:xfrm>
              <a:off x="24303709" y="13651029"/>
              <a:ext cx="6896100" cy="408125"/>
            </a:xfrm>
            <a:prstGeom prst="rect">
              <a:avLst/>
            </a:prstGeom>
            <a:noFill/>
          </p:spPr>
          <p:txBody>
            <a:bodyPr wrap="square" rtlCol="0">
              <a:spAutoFit/>
            </a:bodyPr>
            <a:lstStyle/>
            <a:p>
              <a:r>
                <a:rPr lang="en-US" sz="2900" b="0" dirty="0">
                  <a:latin typeface="Monserrat"/>
                </a:rPr>
                <a:t>Median Loan Default Rate</a:t>
              </a:r>
            </a:p>
          </p:txBody>
        </p:sp>
        <p:sp>
          <p:nvSpPr>
            <p:cNvPr id="66" name="Rectangle: Rounded Corners 65">
              <a:extLst>
                <a:ext uri="{FF2B5EF4-FFF2-40B4-BE49-F238E27FC236}">
                  <a16:creationId xmlns:a16="http://schemas.microsoft.com/office/drawing/2014/main" id="{3BED0C97-9617-43DE-9B4B-9B4337409AB2}"/>
                </a:ext>
              </a:extLst>
            </p:cNvPr>
            <p:cNvSpPr/>
            <p:nvPr/>
          </p:nvSpPr>
          <p:spPr bwMode="auto">
            <a:xfrm>
              <a:off x="22961551" y="13478656"/>
              <a:ext cx="9601200" cy="5212080"/>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grpSp>
      <p:grpSp>
        <p:nvGrpSpPr>
          <p:cNvPr id="71" name="Group 70">
            <a:extLst>
              <a:ext uri="{FF2B5EF4-FFF2-40B4-BE49-F238E27FC236}">
                <a16:creationId xmlns:a16="http://schemas.microsoft.com/office/drawing/2014/main" id="{E0D47386-5DC7-41AE-BD64-2F3992324111}"/>
              </a:ext>
            </a:extLst>
          </p:cNvPr>
          <p:cNvGrpSpPr/>
          <p:nvPr/>
        </p:nvGrpSpPr>
        <p:grpSpPr>
          <a:xfrm>
            <a:off x="492244" y="13733852"/>
            <a:ext cx="10566777" cy="969264"/>
            <a:chOff x="346012" y="13064390"/>
            <a:chExt cx="10566777" cy="969264"/>
          </a:xfrm>
        </p:grpSpPr>
        <p:sp>
          <p:nvSpPr>
            <p:cNvPr id="72" name="Rectangle: Rounded Corners 71">
              <a:extLst>
                <a:ext uri="{FF2B5EF4-FFF2-40B4-BE49-F238E27FC236}">
                  <a16:creationId xmlns:a16="http://schemas.microsoft.com/office/drawing/2014/main" id="{07D38F0B-A3CA-4B59-BE62-78C87DDAD7F0}"/>
                </a:ext>
              </a:extLst>
            </p:cNvPr>
            <p:cNvSpPr/>
            <p:nvPr/>
          </p:nvSpPr>
          <p:spPr bwMode="auto">
            <a:xfrm>
              <a:off x="346012" y="13064390"/>
              <a:ext cx="10566777" cy="969264"/>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73" name="TextBox 72">
              <a:extLst>
                <a:ext uri="{FF2B5EF4-FFF2-40B4-BE49-F238E27FC236}">
                  <a16:creationId xmlns:a16="http://schemas.microsoft.com/office/drawing/2014/main" id="{F0DE9AB7-A98C-45C5-8329-894280BD9CD5}"/>
                </a:ext>
              </a:extLst>
            </p:cNvPr>
            <p:cNvSpPr txBox="1"/>
            <p:nvPr/>
          </p:nvSpPr>
          <p:spPr>
            <a:xfrm>
              <a:off x="346012" y="13261292"/>
              <a:ext cx="10389271" cy="73468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5900" b="0" dirty="0">
                  <a:latin typeface="Monserrat"/>
                  <a:cs typeface="Times New Roman"/>
                </a:rPr>
                <a:t>METHODS</a:t>
              </a:r>
            </a:p>
          </p:txBody>
        </p:sp>
      </p:grpSp>
      <p:grpSp>
        <p:nvGrpSpPr>
          <p:cNvPr id="41" name="Group 40">
            <a:extLst>
              <a:ext uri="{FF2B5EF4-FFF2-40B4-BE49-F238E27FC236}">
                <a16:creationId xmlns:a16="http://schemas.microsoft.com/office/drawing/2014/main" id="{44A4952A-5B46-4CF9-8046-A63D5BBCFE3F}"/>
              </a:ext>
            </a:extLst>
          </p:cNvPr>
          <p:cNvGrpSpPr/>
          <p:nvPr/>
        </p:nvGrpSpPr>
        <p:grpSpPr>
          <a:xfrm>
            <a:off x="33158308" y="24411105"/>
            <a:ext cx="10375731" cy="4281038"/>
            <a:chOff x="492243" y="27702095"/>
            <a:chExt cx="10375731" cy="4281038"/>
          </a:xfrm>
        </p:grpSpPr>
        <p:grpSp>
          <p:nvGrpSpPr>
            <p:cNvPr id="77" name="Group 76">
              <a:extLst>
                <a:ext uri="{FF2B5EF4-FFF2-40B4-BE49-F238E27FC236}">
                  <a16:creationId xmlns:a16="http://schemas.microsoft.com/office/drawing/2014/main" id="{B9A62EF1-C695-4F0B-9E3A-B8FAED2990C4}"/>
                </a:ext>
              </a:extLst>
            </p:cNvPr>
            <p:cNvGrpSpPr/>
            <p:nvPr/>
          </p:nvGrpSpPr>
          <p:grpSpPr>
            <a:xfrm>
              <a:off x="5582742" y="27702095"/>
              <a:ext cx="5285232" cy="973154"/>
              <a:chOff x="346012" y="13064390"/>
              <a:chExt cx="10566777" cy="973154"/>
            </a:xfrm>
          </p:grpSpPr>
          <p:sp>
            <p:nvSpPr>
              <p:cNvPr id="87" name="Rectangle: Rounded Corners 86">
                <a:extLst>
                  <a:ext uri="{FF2B5EF4-FFF2-40B4-BE49-F238E27FC236}">
                    <a16:creationId xmlns:a16="http://schemas.microsoft.com/office/drawing/2014/main" id="{D95CE84D-4721-4492-B978-8FF027B8634B}"/>
                  </a:ext>
                </a:extLst>
              </p:cNvPr>
              <p:cNvSpPr/>
              <p:nvPr/>
            </p:nvSpPr>
            <p:spPr bwMode="auto">
              <a:xfrm>
                <a:off x="346012" y="13064390"/>
                <a:ext cx="10566777" cy="969264"/>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40" name="TextBox 39">
                <a:extLst>
                  <a:ext uri="{FF2B5EF4-FFF2-40B4-BE49-F238E27FC236}">
                    <a16:creationId xmlns:a16="http://schemas.microsoft.com/office/drawing/2014/main" id="{951E50B3-25C6-44B1-B740-FC78C6FF5F55}"/>
                  </a:ext>
                </a:extLst>
              </p:cNvPr>
              <p:cNvSpPr txBox="1"/>
              <p:nvPr/>
            </p:nvSpPr>
            <p:spPr>
              <a:xfrm>
                <a:off x="346012" y="13302856"/>
                <a:ext cx="10389271" cy="73468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5900" b="0" dirty="0">
                    <a:latin typeface="Monserrat"/>
                    <a:cs typeface="Times New Roman"/>
                  </a:rPr>
                  <a:t>GitHub CODE</a:t>
                </a:r>
              </a:p>
            </p:txBody>
          </p:sp>
        </p:grpSp>
        <p:pic>
          <p:nvPicPr>
            <p:cNvPr id="93" name="Picture 92" descr="Qr code&#10;&#10;Description automatically generated">
              <a:extLst>
                <a:ext uri="{FF2B5EF4-FFF2-40B4-BE49-F238E27FC236}">
                  <a16:creationId xmlns:a16="http://schemas.microsoft.com/office/drawing/2014/main" id="{D2DBCD84-5535-467C-9B3A-E2EE443CD977}"/>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6040" t="44684" r="25838" b="12665"/>
            <a:stretch/>
          </p:blipFill>
          <p:spPr>
            <a:xfrm>
              <a:off x="1403036" y="29026517"/>
              <a:ext cx="3043764" cy="2956616"/>
            </a:xfrm>
            <a:prstGeom prst="rect">
              <a:avLst/>
            </a:prstGeom>
          </p:spPr>
        </p:pic>
        <p:sp>
          <p:nvSpPr>
            <p:cNvPr id="14" name="TextBox 13">
              <a:extLst>
                <a:ext uri="{FF2B5EF4-FFF2-40B4-BE49-F238E27FC236}">
                  <a16:creationId xmlns:a16="http://schemas.microsoft.com/office/drawing/2014/main" id="{AFB3C19A-318C-4A81-B781-AC201F9FE643}"/>
                </a:ext>
              </a:extLst>
            </p:cNvPr>
            <p:cNvSpPr txBox="1"/>
            <p:nvPr/>
          </p:nvSpPr>
          <p:spPr>
            <a:xfrm>
              <a:off x="5618134" y="29521398"/>
              <a:ext cx="4936514" cy="1615379"/>
            </a:xfrm>
            <a:prstGeom prst="rect">
              <a:avLst/>
            </a:prstGeom>
            <a:noFill/>
          </p:spPr>
          <p:txBody>
            <a:bodyPr wrap="square" rtlCol="0">
              <a:spAutoFit/>
            </a:bodyPr>
            <a:lstStyle/>
            <a:p>
              <a:r>
                <a:rPr lang="en-US" dirty="0" err="1"/>
                <a:t>Github</a:t>
              </a:r>
              <a:endParaRPr lang="en-US" dirty="0"/>
            </a:p>
            <a:p>
              <a:r>
                <a:rPr lang="en-US" dirty="0"/>
                <a:t>QR</a:t>
              </a:r>
            </a:p>
          </p:txBody>
        </p:sp>
        <p:grpSp>
          <p:nvGrpSpPr>
            <p:cNvPr id="74" name="Group 73">
              <a:extLst>
                <a:ext uri="{FF2B5EF4-FFF2-40B4-BE49-F238E27FC236}">
                  <a16:creationId xmlns:a16="http://schemas.microsoft.com/office/drawing/2014/main" id="{A9EEF984-5734-4813-B10A-901C3FCAB5E9}"/>
                </a:ext>
              </a:extLst>
            </p:cNvPr>
            <p:cNvGrpSpPr/>
            <p:nvPr/>
          </p:nvGrpSpPr>
          <p:grpSpPr>
            <a:xfrm>
              <a:off x="492243" y="27711681"/>
              <a:ext cx="4948477" cy="959678"/>
              <a:chOff x="346012" y="13064390"/>
              <a:chExt cx="10566777" cy="969264"/>
            </a:xfrm>
          </p:grpSpPr>
          <p:sp>
            <p:nvSpPr>
              <p:cNvPr id="75" name="Rectangle: Rounded Corners 74">
                <a:extLst>
                  <a:ext uri="{FF2B5EF4-FFF2-40B4-BE49-F238E27FC236}">
                    <a16:creationId xmlns:a16="http://schemas.microsoft.com/office/drawing/2014/main" id="{3BFD85FB-37B6-463D-BFDD-3105F6371C07}"/>
                  </a:ext>
                </a:extLst>
              </p:cNvPr>
              <p:cNvSpPr/>
              <p:nvPr/>
            </p:nvSpPr>
            <p:spPr bwMode="auto">
              <a:xfrm>
                <a:off x="346012" y="13064390"/>
                <a:ext cx="10566777" cy="969264"/>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76" name="TextBox 75">
                <a:extLst>
                  <a:ext uri="{FF2B5EF4-FFF2-40B4-BE49-F238E27FC236}">
                    <a16:creationId xmlns:a16="http://schemas.microsoft.com/office/drawing/2014/main" id="{6105D6B3-4EDE-4B3B-A215-F56C498C133D}"/>
                  </a:ext>
                </a:extLst>
              </p:cNvPr>
              <p:cNvSpPr txBox="1"/>
              <p:nvPr/>
            </p:nvSpPr>
            <p:spPr>
              <a:xfrm>
                <a:off x="346012" y="13261292"/>
                <a:ext cx="10389271" cy="73468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5900" b="0" dirty="0">
                    <a:latin typeface="Monserrat"/>
                    <a:cs typeface="Times New Roman"/>
                  </a:rPr>
                  <a:t>LinkedIn</a:t>
                </a:r>
              </a:p>
            </p:txBody>
          </p:sp>
        </p:grpSp>
      </p:grpSp>
      <p:sp>
        <p:nvSpPr>
          <p:cNvPr id="89" name="TextBox 88">
            <a:extLst>
              <a:ext uri="{FF2B5EF4-FFF2-40B4-BE49-F238E27FC236}">
                <a16:creationId xmlns:a16="http://schemas.microsoft.com/office/drawing/2014/main" id="{A80FA1A6-EF49-4C8D-A13A-D8F2ACC3BE22}"/>
              </a:ext>
            </a:extLst>
          </p:cNvPr>
          <p:cNvSpPr txBox="1"/>
          <p:nvPr/>
        </p:nvSpPr>
        <p:spPr>
          <a:xfrm>
            <a:off x="492243" y="14870399"/>
            <a:ext cx="10389272" cy="6942991"/>
          </a:xfrm>
          <a:prstGeom prst="rect">
            <a:avLst/>
          </a:prstGeom>
          <a:noFill/>
          <a:ln>
            <a:noFill/>
          </a:ln>
        </p:spPr>
        <p:txBody>
          <a:bodyPr wrap="square" rtlCol="0">
            <a:spAutoFit/>
          </a:bodyPr>
          <a:lstStyle/>
          <a:p>
            <a:pPr marL="171450" indent="-171450" algn="l">
              <a:buFont typeface="Arial" panose="020B0604020202020204" pitchFamily="34" charset="0"/>
              <a:buChar char="•"/>
            </a:pPr>
            <a:r>
              <a:rPr lang="en-US" sz="2400" u="sng" dirty="0">
                <a:latin typeface="Monserrat"/>
                <a:cs typeface="Times New Roman" panose="02020603050405020304" pitchFamily="18" charset="0"/>
              </a:rPr>
              <a:t>Coding Methods: </a:t>
            </a:r>
            <a:r>
              <a:rPr lang="en-US" sz="2400" b="0" dirty="0">
                <a:latin typeface="Monserrat"/>
                <a:cs typeface="Times New Roman" panose="02020603050405020304" pitchFamily="18" charset="0"/>
              </a:rPr>
              <a:t>I used tidyverse to pipe functions like mutate, filter, select, lapply, and others along side packages like stringr, pplyr, dplyr, magrittr, ggplot, ggpubr, ggh4x, geofacet, sf, sp, and tidycensus. My favorite package is magrittr because of the assignment pipe %&lt;&gt;%.</a:t>
            </a:r>
          </a:p>
          <a:p>
            <a:pPr marL="171450" indent="-171450" algn="l">
              <a:buFont typeface="Arial" panose="020B0604020202020204" pitchFamily="34" charset="0"/>
              <a:buChar char="•"/>
            </a:pPr>
            <a:r>
              <a:rPr lang="en-US" sz="2400" u="sng" dirty="0">
                <a:latin typeface="Monserrat"/>
                <a:cs typeface="Times New Roman" panose="02020603050405020304" pitchFamily="18" charset="0"/>
              </a:rPr>
              <a:t>Data Wrangling: </a:t>
            </a:r>
            <a:r>
              <a:rPr lang="en-US" sz="2400" b="0" dirty="0">
                <a:latin typeface="Monserrat"/>
                <a:cs typeface="Times New Roman" panose="02020603050405020304" pitchFamily="18" charset="0"/>
              </a:rPr>
              <a:t>For the CollegeScorecard dataset, I created an anonymous function that checks each column for missing values and then dropped all columns with zero entries. Observations that were missing their institutions name, proportion of Pell recipients in their student population, their longitude and latitude, and their state were dropped. This left a total of 952 variables and 6186 observations.</a:t>
            </a:r>
          </a:p>
          <a:p>
            <a:pPr marL="171450" indent="-171450" algn="l">
              <a:buFont typeface="Arial" panose="020B0604020202020204" pitchFamily="34" charset="0"/>
              <a:buChar char="•"/>
            </a:pPr>
            <a:r>
              <a:rPr lang="en-US" sz="2400" u="sng" dirty="0">
                <a:latin typeface="Monserrat"/>
                <a:cs typeface="Times New Roman" panose="02020603050405020304" pitchFamily="18" charset="0"/>
              </a:rPr>
              <a:t>Spatial Analysis: </a:t>
            </a:r>
            <a:r>
              <a:rPr lang="en-US" sz="2400" b="0" dirty="0">
                <a:latin typeface="Monserrat"/>
                <a:cs typeface="Times New Roman" panose="02020603050405020304" pitchFamily="18" charset="0"/>
              </a:rPr>
              <a:t>The census shapefiles and data from the packages tigris and tidycensus were used to create maps of the schools.</a:t>
            </a:r>
          </a:p>
          <a:p>
            <a:pPr marL="171450" indent="-171450" algn="l">
              <a:buFont typeface="Arial" panose="020B0604020202020204" pitchFamily="34" charset="0"/>
              <a:buChar char="•"/>
            </a:pPr>
            <a:r>
              <a:rPr lang="en-US" sz="2400" u="sng" dirty="0">
                <a:latin typeface="Monserrat"/>
                <a:cs typeface="Times New Roman" panose="02020603050405020304" pitchFamily="18" charset="0"/>
              </a:rPr>
              <a:t>Nonparametric Binomial Test: </a:t>
            </a:r>
            <a:r>
              <a:rPr lang="en-US" sz="2400" b="0" dirty="0">
                <a:latin typeface="Monserrat"/>
                <a:cs typeface="Times New Roman" panose="02020603050405020304" pitchFamily="18" charset="0"/>
              </a:rPr>
              <a:t>description</a:t>
            </a:r>
            <a:endParaRPr lang="en-US" sz="2400" u="sng" dirty="0">
              <a:latin typeface="Monserrat"/>
              <a:cs typeface="Times New Roman" panose="02020603050405020304" pitchFamily="18" charset="0"/>
            </a:endParaRPr>
          </a:p>
          <a:p>
            <a:pPr marL="171450" indent="-171450" algn="l">
              <a:buFont typeface="Arial" panose="020B0604020202020204" pitchFamily="34" charset="0"/>
              <a:buChar char="•"/>
            </a:pPr>
            <a:r>
              <a:rPr lang="en-US" sz="2400" u="sng" dirty="0">
                <a:latin typeface="Monserrat"/>
                <a:cs typeface="Times New Roman" panose="02020603050405020304" pitchFamily="18" charset="0"/>
              </a:rPr>
              <a:t>Permutation chi-square test: </a:t>
            </a:r>
            <a:r>
              <a:rPr lang="en-US" sz="2400" b="0" dirty="0">
                <a:latin typeface="Monserrat"/>
                <a:cs typeface="Times New Roman" panose="02020603050405020304" pitchFamily="18" charset="0"/>
              </a:rPr>
              <a:t>Were used to….</a:t>
            </a:r>
            <a:endParaRPr lang="en-US" sz="2400" u="sng" dirty="0">
              <a:latin typeface="Monserrat"/>
              <a:cs typeface="Times New Roman" panose="02020603050405020304" pitchFamily="18" charset="0"/>
            </a:endParaRPr>
          </a:p>
          <a:p>
            <a:pPr marL="171450" indent="-171450" algn="l">
              <a:buFont typeface="Arial" panose="020B0604020202020204" pitchFamily="34" charset="0"/>
              <a:buChar char="•"/>
            </a:pPr>
            <a:r>
              <a:rPr lang="en-US" sz="2400" b="0" dirty="0">
                <a:latin typeface="Monserrat"/>
                <a:cs typeface="Times New Roman" panose="02020603050405020304" pitchFamily="18" charset="0"/>
              </a:rPr>
              <a:t>two-sample permutation tests on the median</a:t>
            </a:r>
          </a:p>
          <a:p>
            <a:pPr marL="171450" indent="-171450" algn="l">
              <a:buFont typeface="Arial" panose="020B0604020202020204" pitchFamily="34" charset="0"/>
              <a:buChar char="•"/>
            </a:pPr>
            <a:r>
              <a:rPr lang="en-US" sz="2400" b="0" dirty="0">
                <a:latin typeface="Monserrat"/>
                <a:cs typeface="Times New Roman" panose="02020603050405020304" pitchFamily="18" charset="0"/>
              </a:rPr>
              <a:t>k-sample permutation tests on the median</a:t>
            </a:r>
          </a:p>
          <a:p>
            <a:pPr marL="171450" indent="-171450" algn="l">
              <a:buFont typeface="Arial" panose="020B0604020202020204" pitchFamily="34" charset="0"/>
              <a:buChar char="•"/>
            </a:pPr>
            <a:r>
              <a:rPr lang="en-US" sz="2400" b="0" dirty="0">
                <a:latin typeface="Monserrat"/>
                <a:cs typeface="Times New Roman" panose="02020603050405020304" pitchFamily="18" charset="0"/>
              </a:rPr>
              <a:t>Analysis of Variances </a:t>
            </a:r>
          </a:p>
          <a:p>
            <a:pPr algn="l"/>
            <a:endParaRPr lang="en-US" sz="2400" b="0" u="sng" dirty="0">
              <a:latin typeface="Monserrat"/>
              <a:cs typeface="Times New Roman" panose="02020603050405020304" pitchFamily="18" charset="0"/>
            </a:endParaRPr>
          </a:p>
          <a:p>
            <a:pPr marL="171450" indent="-171450" algn="l">
              <a:buFont typeface="Arial" panose="020B0604020202020204" pitchFamily="34" charset="0"/>
              <a:buChar char="•"/>
            </a:pPr>
            <a:endParaRPr lang="en-US" sz="2900" b="1" u="sng" dirty="0">
              <a:latin typeface="Monserrat"/>
              <a:cs typeface="Times New Roman" panose="02020603050405020304" pitchFamily="18" charset="0"/>
            </a:endParaRPr>
          </a:p>
          <a:p>
            <a:pPr marL="171450" indent="-171450">
              <a:buFont typeface="Arial" panose="020B0604020202020204" pitchFamily="34" charset="0"/>
              <a:buChar char="•"/>
            </a:pPr>
            <a:endParaRPr lang="en-US" sz="2900" dirty="0">
              <a:latin typeface="Monserrat"/>
              <a:cs typeface="Times New Roman" panose="02020603050405020304" pitchFamily="18" charset="0"/>
            </a:endParaRPr>
          </a:p>
        </p:txBody>
      </p:sp>
      <p:sp>
        <p:nvSpPr>
          <p:cNvPr id="17" name="TextBox 16">
            <a:extLst>
              <a:ext uri="{FF2B5EF4-FFF2-40B4-BE49-F238E27FC236}">
                <a16:creationId xmlns:a16="http://schemas.microsoft.com/office/drawing/2014/main" id="{A541BF4D-38E2-4C39-9D9D-8E11DD4651B6}"/>
              </a:ext>
            </a:extLst>
          </p:cNvPr>
          <p:cNvSpPr txBox="1"/>
          <p:nvPr/>
        </p:nvSpPr>
        <p:spPr>
          <a:xfrm>
            <a:off x="0" y="10922090"/>
            <a:ext cx="9030313" cy="2716193"/>
          </a:xfrm>
          <a:prstGeom prst="rect">
            <a:avLst/>
          </a:prstGeom>
          <a:noFill/>
        </p:spPr>
        <p:txBody>
          <a:bodyPr wrap="square" rtlCol="0">
            <a:spAutoFit/>
          </a:bodyPr>
          <a:lstStyle/>
          <a:p>
            <a:r>
              <a:rPr lang="en-US" sz="5400" b="0" dirty="0">
                <a:latin typeface="Monserrat"/>
                <a:cs typeface="Times New Roman" panose="02020603050405020304" pitchFamily="18" charset="0"/>
              </a:rPr>
              <a:t>The CollegeScorecard dataset consist of 2,381 features, 3 id variables, and 6654 rows.</a:t>
            </a:r>
          </a:p>
          <a:p>
            <a:pPr algn="l"/>
            <a:r>
              <a:rPr lang="en-US" b="0" dirty="0">
                <a:latin typeface="Monserrat"/>
                <a:cs typeface="Times New Roman" panose="02020603050405020304" pitchFamily="18" charset="0"/>
              </a:rPr>
              <a:t>.7% of students</a:t>
            </a:r>
            <a:endParaRPr lang="en-US" sz="5400" b="0" dirty="0">
              <a:latin typeface="Monserrat"/>
              <a:cs typeface="Times New Roman" panose="02020603050405020304" pitchFamily="18" charset="0"/>
            </a:endParaRPr>
          </a:p>
        </p:txBody>
      </p:sp>
      <p:grpSp>
        <p:nvGrpSpPr>
          <p:cNvPr id="27" name="Group 26">
            <a:extLst>
              <a:ext uri="{FF2B5EF4-FFF2-40B4-BE49-F238E27FC236}">
                <a16:creationId xmlns:a16="http://schemas.microsoft.com/office/drawing/2014/main" id="{2D302C1C-2D94-4B88-8D8C-D6E3656D608C}"/>
              </a:ext>
            </a:extLst>
          </p:cNvPr>
          <p:cNvGrpSpPr/>
          <p:nvPr/>
        </p:nvGrpSpPr>
        <p:grpSpPr>
          <a:xfrm>
            <a:off x="18516824" y="14436038"/>
            <a:ext cx="14655805" cy="6858000"/>
            <a:chOff x="45625814" y="17545862"/>
            <a:chExt cx="14655805" cy="6858000"/>
          </a:xfrm>
        </p:grpSpPr>
        <p:sp>
          <p:nvSpPr>
            <p:cNvPr id="79" name="Rectangle: Rounded Corners 78">
              <a:extLst>
                <a:ext uri="{FF2B5EF4-FFF2-40B4-BE49-F238E27FC236}">
                  <a16:creationId xmlns:a16="http://schemas.microsoft.com/office/drawing/2014/main" id="{1302070D-4B19-41D7-9CE5-E9FAAE115466}"/>
                </a:ext>
              </a:extLst>
            </p:cNvPr>
            <p:cNvSpPr/>
            <p:nvPr/>
          </p:nvSpPr>
          <p:spPr bwMode="auto">
            <a:xfrm>
              <a:off x="49054591" y="17545862"/>
              <a:ext cx="11227028" cy="6858000"/>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grpSp>
          <p:nvGrpSpPr>
            <p:cNvPr id="20" name="Group 19">
              <a:extLst>
                <a:ext uri="{FF2B5EF4-FFF2-40B4-BE49-F238E27FC236}">
                  <a16:creationId xmlns:a16="http://schemas.microsoft.com/office/drawing/2014/main" id="{8E7C84ED-984C-4ABF-81E2-D2DB1DE1D558}"/>
                </a:ext>
              </a:extLst>
            </p:cNvPr>
            <p:cNvGrpSpPr/>
            <p:nvPr/>
          </p:nvGrpSpPr>
          <p:grpSpPr>
            <a:xfrm>
              <a:off x="45625814" y="17761982"/>
              <a:ext cx="14529619" cy="6589135"/>
              <a:chOff x="17728851" y="19074602"/>
              <a:chExt cx="14529619" cy="6589135"/>
            </a:xfrm>
          </p:grpSpPr>
          <p:pic>
            <p:nvPicPr>
              <p:cNvPr id="113" name="Picture 112">
                <a:extLst>
                  <a:ext uri="{FF2B5EF4-FFF2-40B4-BE49-F238E27FC236}">
                    <a16:creationId xmlns:a16="http://schemas.microsoft.com/office/drawing/2014/main" id="{03C9D23E-B3E3-4469-9FE7-F5DBF563FB0B}"/>
                  </a:ext>
                </a:extLst>
              </p:cNvPr>
              <p:cNvPicPr>
                <a:picLocks noChangeAspect="1"/>
              </p:cNvPicPr>
              <p:nvPr/>
            </p:nvPicPr>
            <p:blipFill rotWithShape="1">
              <a:blip r:embed="rId14"/>
              <a:srcRect r="2830"/>
              <a:stretch/>
            </p:blipFill>
            <p:spPr>
              <a:xfrm>
                <a:off x="21030362" y="19074602"/>
                <a:ext cx="11228108" cy="6589135"/>
              </a:xfrm>
              <a:prstGeom prst="rect">
                <a:avLst/>
              </a:prstGeom>
            </p:spPr>
          </p:pic>
          <p:sp>
            <p:nvSpPr>
              <p:cNvPr id="102" name="TextBox 101">
                <a:extLst>
                  <a:ext uri="{FF2B5EF4-FFF2-40B4-BE49-F238E27FC236}">
                    <a16:creationId xmlns:a16="http://schemas.microsoft.com/office/drawing/2014/main" id="{BC384C0B-1124-4CE2-8CB7-5153C1E6E814}"/>
                  </a:ext>
                </a:extLst>
              </p:cNvPr>
              <p:cNvSpPr txBox="1"/>
              <p:nvPr/>
            </p:nvSpPr>
            <p:spPr>
              <a:xfrm>
                <a:off x="21945600" y="19350735"/>
                <a:ext cx="6896100" cy="408125"/>
              </a:xfrm>
              <a:prstGeom prst="rect">
                <a:avLst/>
              </a:prstGeom>
              <a:noFill/>
            </p:spPr>
            <p:txBody>
              <a:bodyPr wrap="square" rtlCol="0">
                <a:spAutoFit/>
              </a:bodyPr>
              <a:lstStyle/>
              <a:p>
                <a:r>
                  <a:rPr lang="en-US" sz="2900" b="0" dirty="0">
                    <a:latin typeface="Monserrat"/>
                  </a:rPr>
                  <a:t>Breakdown of Pell, Years, and Control</a:t>
                </a:r>
              </a:p>
            </p:txBody>
          </p:sp>
          <p:sp>
            <p:nvSpPr>
              <p:cNvPr id="111" name="TextBox 110">
                <a:extLst>
                  <a:ext uri="{FF2B5EF4-FFF2-40B4-BE49-F238E27FC236}">
                    <a16:creationId xmlns:a16="http://schemas.microsoft.com/office/drawing/2014/main" id="{9E91BBB6-462A-4FB0-ABE3-0D3AF21FBCE2}"/>
                  </a:ext>
                </a:extLst>
              </p:cNvPr>
              <p:cNvSpPr txBox="1"/>
              <p:nvPr/>
            </p:nvSpPr>
            <p:spPr>
              <a:xfrm>
                <a:off x="17728851" y="24121396"/>
                <a:ext cx="10698480" cy="408125"/>
              </a:xfrm>
              <a:prstGeom prst="rect">
                <a:avLst/>
              </a:prstGeom>
              <a:noFill/>
            </p:spPr>
            <p:txBody>
              <a:bodyPr wrap="square" rtlCol="0">
                <a:spAutoFit/>
              </a:bodyPr>
              <a:lstStyle/>
              <a:p>
                <a:r>
                  <a:rPr lang="en-US" sz="2900" b="0" dirty="0">
                    <a:latin typeface="Monserrat"/>
                  </a:rPr>
                  <a:t>1 block = 20 schools</a:t>
                </a:r>
              </a:p>
            </p:txBody>
          </p:sp>
        </p:grpSp>
      </p:grpSp>
      <p:pic>
        <p:nvPicPr>
          <p:cNvPr id="25" name="Picture 24" descr="Graphical user interface&#10;&#10;Description automatically generated">
            <a:extLst>
              <a:ext uri="{FF2B5EF4-FFF2-40B4-BE49-F238E27FC236}">
                <a16:creationId xmlns:a16="http://schemas.microsoft.com/office/drawing/2014/main" id="{031D8CA5-1839-4415-82EA-9A9495C25CE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2472452" y="4946687"/>
            <a:ext cx="15605792" cy="6583693"/>
          </a:xfrm>
          <a:prstGeom prst="rect">
            <a:avLst/>
          </a:prstGeom>
        </p:spPr>
      </p:pic>
      <p:grpSp>
        <p:nvGrpSpPr>
          <p:cNvPr id="114" name="Group 113">
            <a:extLst>
              <a:ext uri="{FF2B5EF4-FFF2-40B4-BE49-F238E27FC236}">
                <a16:creationId xmlns:a16="http://schemas.microsoft.com/office/drawing/2014/main" id="{DB0328FB-FB39-4869-B871-A6B3F6C53164}"/>
              </a:ext>
            </a:extLst>
          </p:cNvPr>
          <p:cNvGrpSpPr/>
          <p:nvPr/>
        </p:nvGrpSpPr>
        <p:grpSpPr>
          <a:xfrm>
            <a:off x="11442376" y="3798343"/>
            <a:ext cx="32004000" cy="926695"/>
            <a:chOff x="31886010" y="14174279"/>
            <a:chExt cx="10749844" cy="741794"/>
          </a:xfrm>
        </p:grpSpPr>
        <p:sp>
          <p:nvSpPr>
            <p:cNvPr id="115" name="Rectangle: Rounded Corners 114">
              <a:extLst>
                <a:ext uri="{FF2B5EF4-FFF2-40B4-BE49-F238E27FC236}">
                  <a16:creationId xmlns:a16="http://schemas.microsoft.com/office/drawing/2014/main" id="{C869B299-2572-4888-9773-58E61CB4FE43}"/>
                </a:ext>
              </a:extLst>
            </p:cNvPr>
            <p:cNvSpPr/>
            <p:nvPr/>
          </p:nvSpPr>
          <p:spPr bwMode="auto">
            <a:xfrm>
              <a:off x="31886010" y="14174279"/>
              <a:ext cx="10749844" cy="741794"/>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900" b="0" i="0" u="none" strike="noStrike" cap="none" normalizeH="0" baseline="0">
                <a:ln>
                  <a:noFill/>
                </a:ln>
                <a:solidFill>
                  <a:schemeClr val="tx1"/>
                </a:solidFill>
                <a:effectLst/>
                <a:latin typeface="Monserrat"/>
              </a:endParaRPr>
            </a:p>
          </p:txBody>
        </p:sp>
        <p:sp>
          <p:nvSpPr>
            <p:cNvPr id="116" name="TextBox 115">
              <a:extLst>
                <a:ext uri="{FF2B5EF4-FFF2-40B4-BE49-F238E27FC236}">
                  <a16:creationId xmlns:a16="http://schemas.microsoft.com/office/drawing/2014/main" id="{1D5B89A2-9E56-4CB7-9990-677EE1D756C0}"/>
                </a:ext>
              </a:extLst>
            </p:cNvPr>
            <p:cNvSpPr txBox="1"/>
            <p:nvPr/>
          </p:nvSpPr>
          <p:spPr>
            <a:xfrm>
              <a:off x="31886010" y="14308413"/>
              <a:ext cx="10729377" cy="58809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5900" b="0" dirty="0">
                  <a:latin typeface="Monserrat"/>
                  <a:cs typeface="Times New Roman"/>
                </a:rPr>
                <a:t>RESULTS</a:t>
              </a:r>
            </a:p>
          </p:txBody>
        </p:sp>
      </p:grpSp>
      <p:grpSp>
        <p:nvGrpSpPr>
          <p:cNvPr id="33" name="Group 32">
            <a:extLst>
              <a:ext uri="{FF2B5EF4-FFF2-40B4-BE49-F238E27FC236}">
                <a16:creationId xmlns:a16="http://schemas.microsoft.com/office/drawing/2014/main" id="{B3E8BD59-6719-49DA-B795-623C235315DD}"/>
              </a:ext>
            </a:extLst>
          </p:cNvPr>
          <p:cNvGrpSpPr/>
          <p:nvPr/>
        </p:nvGrpSpPr>
        <p:grpSpPr>
          <a:xfrm>
            <a:off x="21943617" y="21395858"/>
            <a:ext cx="10535046" cy="7296285"/>
            <a:chOff x="11305224" y="24846332"/>
            <a:chExt cx="10535046" cy="7296285"/>
          </a:xfrm>
        </p:grpSpPr>
        <p:grpSp>
          <p:nvGrpSpPr>
            <p:cNvPr id="13" name="Group 12">
              <a:extLst>
                <a:ext uri="{FF2B5EF4-FFF2-40B4-BE49-F238E27FC236}">
                  <a16:creationId xmlns:a16="http://schemas.microsoft.com/office/drawing/2014/main" id="{452BEAB5-E33D-4A08-A87E-4F4DFE9C26D1}"/>
                </a:ext>
              </a:extLst>
            </p:cNvPr>
            <p:cNvGrpSpPr/>
            <p:nvPr/>
          </p:nvGrpSpPr>
          <p:grpSpPr>
            <a:xfrm>
              <a:off x="11477405" y="24846332"/>
              <a:ext cx="10362865" cy="7145774"/>
              <a:chOff x="11705231" y="24853739"/>
              <a:chExt cx="9144000" cy="6079234"/>
            </a:xfrm>
          </p:grpSpPr>
          <p:sp>
            <p:nvSpPr>
              <p:cNvPr id="67" name="TextBox 66">
                <a:extLst>
                  <a:ext uri="{FF2B5EF4-FFF2-40B4-BE49-F238E27FC236}">
                    <a16:creationId xmlns:a16="http://schemas.microsoft.com/office/drawing/2014/main" id="{24E858BA-662B-4233-BEA5-A5FBED5CDD99}"/>
                  </a:ext>
                </a:extLst>
              </p:cNvPr>
              <p:cNvSpPr txBox="1"/>
              <p:nvPr/>
            </p:nvSpPr>
            <p:spPr>
              <a:xfrm>
                <a:off x="12681450" y="24853739"/>
                <a:ext cx="7051077" cy="538609"/>
              </a:xfrm>
              <a:prstGeom prst="rect">
                <a:avLst/>
              </a:prstGeom>
              <a:noFill/>
            </p:spPr>
            <p:txBody>
              <a:bodyPr wrap="square" rtlCol="0">
                <a:spAutoFit/>
              </a:bodyPr>
              <a:lstStyle/>
              <a:p>
                <a:pPr algn="l" defTabSz="3291840" eaLnBrk="1" fontAlgn="auto" hangingPunct="1">
                  <a:lnSpc>
                    <a:spcPct val="100000"/>
                  </a:lnSpc>
                  <a:spcBef>
                    <a:spcPts val="0"/>
                  </a:spcBef>
                  <a:spcAft>
                    <a:spcPts val="0"/>
                  </a:spcAft>
                  <a:defRPr/>
                </a:pPr>
                <a:r>
                  <a:rPr lang="en-US" sz="2900" b="0" dirty="0">
                    <a:solidFill>
                      <a:prstClr val="black"/>
                    </a:solidFill>
                    <a:latin typeface="Monserrat"/>
                  </a:rPr>
                  <a:t>Default Rate Stratified by Graduation Rate</a:t>
                </a:r>
              </a:p>
            </p:txBody>
          </p:sp>
          <p:pic>
            <p:nvPicPr>
              <p:cNvPr id="12" name="Picture 11">
                <a:extLst>
                  <a:ext uri="{FF2B5EF4-FFF2-40B4-BE49-F238E27FC236}">
                    <a16:creationId xmlns:a16="http://schemas.microsoft.com/office/drawing/2014/main" id="{C83E333A-F670-42AB-A096-ACF986B4974A}"/>
                  </a:ext>
                </a:extLst>
              </p:cNvPr>
              <p:cNvPicPr>
                <a:picLocks noChangeAspect="1"/>
              </p:cNvPicPr>
              <p:nvPr/>
            </p:nvPicPr>
            <p:blipFill>
              <a:blip r:embed="rId16"/>
              <a:stretch>
                <a:fillRect/>
              </a:stretch>
            </p:blipFill>
            <p:spPr>
              <a:xfrm>
                <a:off x="11705231" y="25392348"/>
                <a:ext cx="9144000" cy="5540625"/>
              </a:xfrm>
              <a:prstGeom prst="rect">
                <a:avLst/>
              </a:prstGeom>
            </p:spPr>
          </p:pic>
        </p:grpSp>
        <p:sp>
          <p:nvSpPr>
            <p:cNvPr id="117" name="Rectangle: Rounded Corners 116">
              <a:extLst>
                <a:ext uri="{FF2B5EF4-FFF2-40B4-BE49-F238E27FC236}">
                  <a16:creationId xmlns:a16="http://schemas.microsoft.com/office/drawing/2014/main" id="{4BE1A122-69C8-4F0A-95A4-7E7EE1B2E7AE}"/>
                </a:ext>
              </a:extLst>
            </p:cNvPr>
            <p:cNvSpPr/>
            <p:nvPr/>
          </p:nvSpPr>
          <p:spPr bwMode="auto">
            <a:xfrm>
              <a:off x="11305224" y="24846332"/>
              <a:ext cx="10535046" cy="7296285"/>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grpSp>
      <p:grpSp>
        <p:nvGrpSpPr>
          <p:cNvPr id="42" name="Group 41">
            <a:extLst>
              <a:ext uri="{FF2B5EF4-FFF2-40B4-BE49-F238E27FC236}">
                <a16:creationId xmlns:a16="http://schemas.microsoft.com/office/drawing/2014/main" id="{DE5257F5-36CD-4168-8D66-0E48FA6AB935}"/>
              </a:ext>
            </a:extLst>
          </p:cNvPr>
          <p:cNvGrpSpPr/>
          <p:nvPr/>
        </p:nvGrpSpPr>
        <p:grpSpPr>
          <a:xfrm>
            <a:off x="52800254" y="17167409"/>
            <a:ext cx="10362865" cy="969264"/>
            <a:chOff x="31886010" y="14174279"/>
            <a:chExt cx="10749844" cy="775869"/>
          </a:xfrm>
        </p:grpSpPr>
        <p:sp>
          <p:nvSpPr>
            <p:cNvPr id="88" name="Rectangle: Rounded Corners 87">
              <a:extLst>
                <a:ext uri="{FF2B5EF4-FFF2-40B4-BE49-F238E27FC236}">
                  <a16:creationId xmlns:a16="http://schemas.microsoft.com/office/drawing/2014/main" id="{B1172C6C-2D19-4C71-B523-CD3D9AE023D1}"/>
                </a:ext>
              </a:extLst>
            </p:cNvPr>
            <p:cNvSpPr/>
            <p:nvPr/>
          </p:nvSpPr>
          <p:spPr bwMode="auto">
            <a:xfrm>
              <a:off x="31886010" y="14174279"/>
              <a:ext cx="10749844" cy="741794"/>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900" b="0" i="0" u="none" strike="noStrike" cap="none" normalizeH="0" baseline="0">
                <a:ln>
                  <a:noFill/>
                </a:ln>
                <a:solidFill>
                  <a:schemeClr val="tx1"/>
                </a:solidFill>
                <a:effectLst/>
                <a:latin typeface="Monserrat"/>
              </a:endParaRPr>
            </a:p>
          </p:txBody>
        </p:sp>
        <p:sp>
          <p:nvSpPr>
            <p:cNvPr id="28" name="TextBox 27">
              <a:extLst>
                <a:ext uri="{FF2B5EF4-FFF2-40B4-BE49-F238E27FC236}">
                  <a16:creationId xmlns:a16="http://schemas.microsoft.com/office/drawing/2014/main" id="{BF7ED615-DF0E-4C98-8685-880EB5C798F9}"/>
                </a:ext>
              </a:extLst>
            </p:cNvPr>
            <p:cNvSpPr txBox="1"/>
            <p:nvPr/>
          </p:nvSpPr>
          <p:spPr>
            <a:xfrm>
              <a:off x="32685523" y="14418916"/>
              <a:ext cx="9150818" cy="5312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5900" b="0" dirty="0">
                  <a:latin typeface="Monserrat"/>
                  <a:cs typeface="Times New Roman"/>
                </a:rPr>
                <a:t>CONCLUSIONS</a:t>
              </a:r>
            </a:p>
          </p:txBody>
        </p:sp>
      </p:grpSp>
      <p:grpSp>
        <p:nvGrpSpPr>
          <p:cNvPr id="37" name="Group 36">
            <a:extLst>
              <a:ext uri="{FF2B5EF4-FFF2-40B4-BE49-F238E27FC236}">
                <a16:creationId xmlns:a16="http://schemas.microsoft.com/office/drawing/2014/main" id="{E3D39912-10D1-4DC5-BCD4-BB910E8B06A5}"/>
              </a:ext>
            </a:extLst>
          </p:cNvPr>
          <p:cNvGrpSpPr/>
          <p:nvPr/>
        </p:nvGrpSpPr>
        <p:grpSpPr>
          <a:xfrm>
            <a:off x="8101117" y="14539399"/>
            <a:ext cx="17255371" cy="13822452"/>
            <a:chOff x="7948717" y="14539399"/>
            <a:chExt cx="17255371" cy="13822452"/>
          </a:xfrm>
        </p:grpSpPr>
        <p:pic>
          <p:nvPicPr>
            <p:cNvPr id="19" name="Picture 18">
              <a:extLst>
                <a:ext uri="{FF2B5EF4-FFF2-40B4-BE49-F238E27FC236}">
                  <a16:creationId xmlns:a16="http://schemas.microsoft.com/office/drawing/2014/main" id="{A5B36A8B-F2D1-4C87-A1E1-53E49A769475}"/>
                </a:ext>
              </a:extLst>
            </p:cNvPr>
            <p:cNvPicPr>
              <a:picLocks noChangeAspect="1"/>
            </p:cNvPicPr>
            <p:nvPr/>
          </p:nvPicPr>
          <p:blipFill>
            <a:blip r:embed="rId17"/>
            <a:stretch>
              <a:fillRect/>
            </a:stretch>
          </p:blipFill>
          <p:spPr>
            <a:xfrm>
              <a:off x="11388119" y="15059226"/>
              <a:ext cx="9877223" cy="13302625"/>
            </a:xfrm>
            <a:prstGeom prst="rect">
              <a:avLst/>
            </a:prstGeom>
          </p:spPr>
        </p:pic>
        <p:sp>
          <p:nvSpPr>
            <p:cNvPr id="36" name="TextBox 35">
              <a:extLst>
                <a:ext uri="{FF2B5EF4-FFF2-40B4-BE49-F238E27FC236}">
                  <a16:creationId xmlns:a16="http://schemas.microsoft.com/office/drawing/2014/main" id="{6B821F39-31C9-4E7B-B582-F3CD14B78BC7}"/>
                </a:ext>
              </a:extLst>
            </p:cNvPr>
            <p:cNvSpPr txBox="1"/>
            <p:nvPr/>
          </p:nvSpPr>
          <p:spPr>
            <a:xfrm>
              <a:off x="7948717" y="14763027"/>
              <a:ext cx="17255371" cy="408125"/>
            </a:xfrm>
            <a:prstGeom prst="rect">
              <a:avLst/>
            </a:prstGeom>
            <a:noFill/>
          </p:spPr>
          <p:txBody>
            <a:bodyPr wrap="square" rtlCol="0">
              <a:spAutoFit/>
            </a:bodyPr>
            <a:lstStyle/>
            <a:p>
              <a:r>
                <a:rPr lang="en-US" sz="2900" dirty="0">
                  <a:latin typeface="Monserrat"/>
                </a:rPr>
                <a:t>Dependent and Independent Student Debt by State</a:t>
              </a:r>
            </a:p>
          </p:txBody>
        </p:sp>
        <p:sp>
          <p:nvSpPr>
            <p:cNvPr id="118" name="Rectangle: Rounded Corners 117">
              <a:extLst>
                <a:ext uri="{FF2B5EF4-FFF2-40B4-BE49-F238E27FC236}">
                  <a16:creationId xmlns:a16="http://schemas.microsoft.com/office/drawing/2014/main" id="{A3AFC975-4522-4A96-B7EB-DF4A4D91D89B}"/>
                </a:ext>
              </a:extLst>
            </p:cNvPr>
            <p:cNvSpPr/>
            <p:nvPr/>
          </p:nvSpPr>
          <p:spPr bwMode="auto">
            <a:xfrm>
              <a:off x="11275278" y="14539399"/>
              <a:ext cx="10194190" cy="13716000"/>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A16A087-E2DD-4215-8488-AE99B9E25460}"/>
              </a:ext>
            </a:extLst>
          </p:cNvPr>
          <p:cNvGrpSpPr/>
          <p:nvPr/>
        </p:nvGrpSpPr>
        <p:grpSpPr>
          <a:xfrm>
            <a:off x="5486403" y="12950665"/>
            <a:ext cx="34304749" cy="16285247"/>
            <a:chOff x="5486403" y="12950665"/>
            <a:chExt cx="34304749" cy="16285247"/>
          </a:xfrm>
        </p:grpSpPr>
        <p:grpSp>
          <p:nvGrpSpPr>
            <p:cNvPr id="6" name="Group 5">
              <a:extLst>
                <a:ext uri="{FF2B5EF4-FFF2-40B4-BE49-F238E27FC236}">
                  <a16:creationId xmlns:a16="http://schemas.microsoft.com/office/drawing/2014/main" id="{AB018FD3-B6D6-41B8-9CCC-53608BF59F9E}"/>
                </a:ext>
              </a:extLst>
            </p:cNvPr>
            <p:cNvGrpSpPr/>
            <p:nvPr/>
          </p:nvGrpSpPr>
          <p:grpSpPr>
            <a:xfrm>
              <a:off x="5486403" y="12950665"/>
              <a:ext cx="34304749" cy="16285247"/>
              <a:chOff x="5486403" y="12950665"/>
              <a:chExt cx="34304749" cy="16285247"/>
            </a:xfrm>
          </p:grpSpPr>
          <p:grpSp>
            <p:nvGrpSpPr>
              <p:cNvPr id="5" name="Group 4">
                <a:extLst>
                  <a:ext uri="{FF2B5EF4-FFF2-40B4-BE49-F238E27FC236}">
                    <a16:creationId xmlns:a16="http://schemas.microsoft.com/office/drawing/2014/main" id="{3C935D01-5012-4B66-947A-8E36787596F9}"/>
                  </a:ext>
                </a:extLst>
              </p:cNvPr>
              <p:cNvGrpSpPr/>
              <p:nvPr/>
            </p:nvGrpSpPr>
            <p:grpSpPr>
              <a:xfrm>
                <a:off x="5486403" y="12950665"/>
                <a:ext cx="34304749" cy="16285247"/>
                <a:chOff x="5486403" y="12950665"/>
                <a:chExt cx="34304749" cy="16285247"/>
              </a:xfrm>
            </p:grpSpPr>
            <p:pic>
              <p:nvPicPr>
                <p:cNvPr id="19" name="Picture 18" descr="Chart, histogram&#10;&#10;Description automatically generated">
                  <a:extLst>
                    <a:ext uri="{FF2B5EF4-FFF2-40B4-BE49-F238E27FC236}">
                      <a16:creationId xmlns:a16="http://schemas.microsoft.com/office/drawing/2014/main" id="{0F68B005-2ED3-4674-AC47-2E5DB8D0A124}"/>
                    </a:ext>
                  </a:extLst>
                </p:cNvPr>
                <p:cNvPicPr>
                  <a:picLocks noChangeAspect="1"/>
                </p:cNvPicPr>
                <p:nvPr/>
              </p:nvPicPr>
              <p:blipFill rotWithShape="1">
                <a:blip r:embed="rId3">
                  <a:extLst>
                    <a:ext uri="{28A0092B-C50C-407E-A947-70E740481C1C}">
                      <a14:useLocalDpi xmlns:a14="http://schemas.microsoft.com/office/drawing/2010/main" val="0"/>
                    </a:ext>
                  </a:extLst>
                </a:blip>
                <a:srcRect l="1364" t="49321" r="5984" b="3207"/>
                <a:stretch/>
              </p:blipFill>
              <p:spPr>
                <a:xfrm>
                  <a:off x="5545395" y="20380177"/>
                  <a:ext cx="34245757" cy="7402286"/>
                </a:xfrm>
                <a:prstGeom prst="rect">
                  <a:avLst/>
                </a:prstGeom>
              </p:spPr>
            </p:pic>
            <p:pic>
              <p:nvPicPr>
                <p:cNvPr id="4" name="Picture 3" descr="Chart, histogram&#10;&#10;Description automatically generated">
                  <a:extLst>
                    <a:ext uri="{FF2B5EF4-FFF2-40B4-BE49-F238E27FC236}">
                      <a16:creationId xmlns:a16="http://schemas.microsoft.com/office/drawing/2014/main" id="{ED1C4259-71F4-42FE-9200-4BEC753C4119}"/>
                    </a:ext>
                  </a:extLst>
                </p:cNvPr>
                <p:cNvPicPr>
                  <a:picLocks noChangeAspect="1"/>
                </p:cNvPicPr>
                <p:nvPr/>
              </p:nvPicPr>
              <p:blipFill rotWithShape="1">
                <a:blip r:embed="rId3">
                  <a:extLst>
                    <a:ext uri="{28A0092B-C50C-407E-A947-70E740481C1C}">
                      <a14:useLocalDpi xmlns:a14="http://schemas.microsoft.com/office/drawing/2010/main" val="0"/>
                    </a:ext>
                  </a:extLst>
                </a:blip>
                <a:srcRect l="1217" t="4302" r="5971" b="51040"/>
                <a:stretch/>
              </p:blipFill>
              <p:spPr>
                <a:xfrm>
                  <a:off x="5486403" y="12950665"/>
                  <a:ext cx="34304749" cy="6963581"/>
                </a:xfrm>
                <a:prstGeom prst="rect">
                  <a:avLst/>
                </a:prstGeom>
              </p:spPr>
            </p:pic>
            <p:grpSp>
              <p:nvGrpSpPr>
                <p:cNvPr id="18" name="Group 17">
                  <a:extLst>
                    <a:ext uri="{FF2B5EF4-FFF2-40B4-BE49-F238E27FC236}">
                      <a16:creationId xmlns:a16="http://schemas.microsoft.com/office/drawing/2014/main" id="{D79D30CB-7565-4848-B34D-2D3D96CA9BA0}"/>
                    </a:ext>
                  </a:extLst>
                </p:cNvPr>
                <p:cNvGrpSpPr/>
                <p:nvPr/>
              </p:nvGrpSpPr>
              <p:grpSpPr>
                <a:xfrm>
                  <a:off x="9447658" y="13542430"/>
                  <a:ext cx="26775806" cy="15693482"/>
                  <a:chOff x="9447658" y="13542430"/>
                  <a:chExt cx="26775806" cy="15693482"/>
                </a:xfrm>
              </p:grpSpPr>
              <p:sp>
                <p:nvSpPr>
                  <p:cNvPr id="13" name="TextBox 12">
                    <a:extLst>
                      <a:ext uri="{FF2B5EF4-FFF2-40B4-BE49-F238E27FC236}">
                        <a16:creationId xmlns:a16="http://schemas.microsoft.com/office/drawing/2014/main" id="{BEA861C3-BA51-4DF4-88F1-C6BE4B955E9A}"/>
                      </a:ext>
                    </a:extLst>
                  </p:cNvPr>
                  <p:cNvSpPr txBox="1"/>
                  <p:nvPr/>
                </p:nvSpPr>
                <p:spPr>
                  <a:xfrm>
                    <a:off x="18698860" y="21041084"/>
                    <a:ext cx="8672052" cy="810928"/>
                  </a:xfrm>
                  <a:prstGeom prst="rect">
                    <a:avLst/>
                  </a:prstGeom>
                  <a:noFill/>
                </p:spPr>
                <p:txBody>
                  <a:bodyPr wrap="square" rtlCol="0">
                    <a:spAutoFit/>
                  </a:bodyPr>
                  <a:lstStyle/>
                  <a:p>
                    <a:r>
                      <a:rPr lang="en-US" sz="6600" b="0" dirty="0">
                        <a:latin typeface="Monserrat"/>
                      </a:rPr>
                      <a:t>Majority Pell</a:t>
                    </a:r>
                    <a:endParaRPr lang="en-US" b="0" dirty="0">
                      <a:latin typeface="Monserrat"/>
                    </a:endParaRPr>
                  </a:p>
                </p:txBody>
              </p:sp>
              <p:sp>
                <p:nvSpPr>
                  <p:cNvPr id="14" name="TextBox 13">
                    <a:extLst>
                      <a:ext uri="{FF2B5EF4-FFF2-40B4-BE49-F238E27FC236}">
                        <a16:creationId xmlns:a16="http://schemas.microsoft.com/office/drawing/2014/main" id="{8B206EFA-58BA-4559-9BB1-90EB1B42A69A}"/>
                      </a:ext>
                    </a:extLst>
                  </p:cNvPr>
                  <p:cNvSpPr txBox="1"/>
                  <p:nvPr/>
                </p:nvSpPr>
                <p:spPr>
                  <a:xfrm>
                    <a:off x="9846308" y="28035583"/>
                    <a:ext cx="2637715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Percent of federal loan borrowers who entered default within 2 years</a:t>
                    </a:r>
                  </a:p>
                </p:txBody>
              </p:sp>
              <p:sp>
                <p:nvSpPr>
                  <p:cNvPr id="15" name="TextBox 14">
                    <a:extLst>
                      <a:ext uri="{FF2B5EF4-FFF2-40B4-BE49-F238E27FC236}">
                        <a16:creationId xmlns:a16="http://schemas.microsoft.com/office/drawing/2014/main" id="{B411FC29-F0A6-408F-AA54-E8A2B30F9288}"/>
                      </a:ext>
                    </a:extLst>
                  </p:cNvPr>
                  <p:cNvSpPr txBox="1"/>
                  <p:nvPr/>
                </p:nvSpPr>
                <p:spPr>
                  <a:xfrm>
                    <a:off x="9447658" y="27488380"/>
                    <a:ext cx="216709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Monserrat"/>
                      </a:rPr>
                      <a:t>12.6%</a:t>
                    </a:r>
                    <a:endParaRPr kumimoji="0" lang="en-US" sz="7200" b="0" i="0" u="none" strike="noStrike" kern="1200" cap="none" spc="0" normalizeH="0" baseline="0" noProof="0" dirty="0">
                      <a:ln>
                        <a:noFill/>
                      </a:ln>
                      <a:solidFill>
                        <a:prstClr val="black"/>
                      </a:solidFill>
                      <a:effectLst/>
                      <a:uLnTx/>
                      <a:uFillTx/>
                      <a:latin typeface="Monserrat"/>
                    </a:endParaRPr>
                  </a:p>
                </p:txBody>
              </p:sp>
              <p:sp>
                <p:nvSpPr>
                  <p:cNvPr id="12" name="TextBox 11">
                    <a:extLst>
                      <a:ext uri="{FF2B5EF4-FFF2-40B4-BE49-F238E27FC236}">
                        <a16:creationId xmlns:a16="http://schemas.microsoft.com/office/drawing/2014/main" id="{8E2ABB23-5E15-4111-8ED7-4C2EA63AF991}"/>
                      </a:ext>
                    </a:extLst>
                  </p:cNvPr>
                  <p:cNvSpPr txBox="1"/>
                  <p:nvPr/>
                </p:nvSpPr>
                <p:spPr>
                  <a:xfrm>
                    <a:off x="18669363" y="13542430"/>
                    <a:ext cx="8672052" cy="810928"/>
                  </a:xfrm>
                  <a:prstGeom prst="rect">
                    <a:avLst/>
                  </a:prstGeom>
                  <a:noFill/>
                </p:spPr>
                <p:txBody>
                  <a:bodyPr wrap="square" rtlCol="0">
                    <a:spAutoFit/>
                  </a:bodyPr>
                  <a:lstStyle/>
                  <a:p>
                    <a:r>
                      <a:rPr lang="en-US" sz="6600" b="0" dirty="0">
                        <a:latin typeface="Monserrat"/>
                      </a:rPr>
                      <a:t>Minority Pell</a:t>
                    </a:r>
                    <a:endParaRPr lang="en-US" b="0" dirty="0">
                      <a:latin typeface="Monserrat"/>
                    </a:endParaRPr>
                  </a:p>
                </p:txBody>
              </p:sp>
              <p:sp>
                <p:nvSpPr>
                  <p:cNvPr id="16" name="TextBox 15">
                    <a:extLst>
                      <a:ext uri="{FF2B5EF4-FFF2-40B4-BE49-F238E27FC236}">
                        <a16:creationId xmlns:a16="http://schemas.microsoft.com/office/drawing/2014/main" id="{4A652187-F9B1-442A-A0A2-D82E17409281}"/>
                      </a:ext>
                    </a:extLst>
                  </p:cNvPr>
                  <p:cNvSpPr txBox="1"/>
                  <p:nvPr/>
                </p:nvSpPr>
                <p:spPr>
                  <a:xfrm>
                    <a:off x="9798719" y="19653617"/>
                    <a:ext cx="21670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prstClr val="black"/>
                        </a:solidFill>
                        <a:latin typeface="Monserrat"/>
                      </a:rPr>
                      <a:t>12</a:t>
                    </a:r>
                    <a:r>
                      <a:rPr kumimoji="0" lang="en-US" b="0" i="0" u="none" strike="noStrike" kern="1200" cap="none" spc="0" normalizeH="0" baseline="0" noProof="0" dirty="0">
                        <a:ln>
                          <a:noFill/>
                        </a:ln>
                        <a:solidFill>
                          <a:prstClr val="black"/>
                        </a:solidFill>
                        <a:effectLst/>
                        <a:uLnTx/>
                        <a:uFillTx/>
                        <a:latin typeface="Monserrat"/>
                      </a:rPr>
                      <a:t>%</a:t>
                    </a:r>
                  </a:p>
                </p:txBody>
              </p:sp>
            </p:grpSp>
            <p:sp>
              <p:nvSpPr>
                <p:cNvPr id="22" name="TextBox 21">
                  <a:extLst>
                    <a:ext uri="{FF2B5EF4-FFF2-40B4-BE49-F238E27FC236}">
                      <a16:creationId xmlns:a16="http://schemas.microsoft.com/office/drawing/2014/main" id="{603748AC-3327-4ACF-8140-AC87AA700620}"/>
                    </a:ext>
                  </a:extLst>
                </p:cNvPr>
                <p:cNvSpPr txBox="1"/>
                <p:nvPr/>
              </p:nvSpPr>
              <p:spPr>
                <a:xfrm>
                  <a:off x="7223493" y="13380914"/>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b="0" dirty="0">
                      <a:solidFill>
                        <a:prstClr val="black"/>
                      </a:solidFill>
                      <a:latin typeface="Monserrat"/>
                    </a:rPr>
                    <a:t>2</a:t>
                  </a:r>
                  <a:r>
                    <a:rPr kumimoji="0" lang="en-US" sz="7200" b="0" i="0" u="none" strike="noStrike" kern="1200" cap="none" spc="0" normalizeH="0" baseline="0" noProof="0" dirty="0">
                      <a:ln>
                        <a:noFill/>
                      </a:ln>
                      <a:solidFill>
                        <a:prstClr val="black"/>
                      </a:solidFill>
                      <a:effectLst/>
                      <a:uLnTx/>
                      <a:uFillTx/>
                      <a:latin typeface="Monserrat"/>
                    </a:rPr>
                    <a:t>-year</a:t>
                  </a:r>
                </a:p>
              </p:txBody>
            </p:sp>
            <p:sp>
              <p:nvSpPr>
                <p:cNvPr id="23" name="TextBox 22">
                  <a:extLst>
                    <a:ext uri="{FF2B5EF4-FFF2-40B4-BE49-F238E27FC236}">
                      <a16:creationId xmlns:a16="http://schemas.microsoft.com/office/drawing/2014/main" id="{705BC446-323D-462B-99BB-59C2514C40B9}"/>
                    </a:ext>
                  </a:extLst>
                </p:cNvPr>
                <p:cNvSpPr txBox="1"/>
                <p:nvPr/>
              </p:nvSpPr>
              <p:spPr>
                <a:xfrm>
                  <a:off x="36185886" y="13351417"/>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4-year</a:t>
                  </a:r>
                </a:p>
              </p:txBody>
            </p:sp>
          </p:grpSp>
          <p:sp>
            <p:nvSpPr>
              <p:cNvPr id="21" name="TextBox 20">
                <a:extLst>
                  <a:ext uri="{FF2B5EF4-FFF2-40B4-BE49-F238E27FC236}">
                    <a16:creationId xmlns:a16="http://schemas.microsoft.com/office/drawing/2014/main" id="{EEF74C5C-22F3-426E-8245-6557B3267864}"/>
                  </a:ext>
                </a:extLst>
              </p:cNvPr>
              <p:cNvSpPr txBox="1"/>
              <p:nvPr/>
            </p:nvSpPr>
            <p:spPr>
              <a:xfrm>
                <a:off x="26434848" y="27488380"/>
                <a:ext cx="216709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prstClr val="black"/>
                    </a:solidFill>
                    <a:latin typeface="Monserrat"/>
                  </a:rPr>
                  <a:t>11</a:t>
                </a:r>
                <a:r>
                  <a:rPr kumimoji="0" lang="en-US" b="0" i="0" u="none" strike="noStrike" kern="1200" cap="none" spc="0" normalizeH="0" baseline="0" noProof="0" dirty="0">
                    <a:ln>
                      <a:noFill/>
                    </a:ln>
                    <a:solidFill>
                      <a:prstClr val="black"/>
                    </a:solidFill>
                    <a:effectLst/>
                    <a:uLnTx/>
                    <a:uFillTx/>
                    <a:latin typeface="Monserrat"/>
                  </a:rPr>
                  <a:t>%</a:t>
                </a:r>
              </a:p>
            </p:txBody>
          </p:sp>
          <p:sp>
            <p:nvSpPr>
              <p:cNvPr id="20" name="TextBox 19">
                <a:extLst>
                  <a:ext uri="{FF2B5EF4-FFF2-40B4-BE49-F238E27FC236}">
                    <a16:creationId xmlns:a16="http://schemas.microsoft.com/office/drawing/2014/main" id="{7EFA4E8C-D1ED-46F6-8F94-95E9986CFA89}"/>
                  </a:ext>
                </a:extLst>
              </p:cNvPr>
              <p:cNvSpPr txBox="1"/>
              <p:nvPr/>
            </p:nvSpPr>
            <p:spPr>
              <a:xfrm>
                <a:off x="25073715" y="19614804"/>
                <a:ext cx="216709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prstClr val="black"/>
                    </a:solidFill>
                    <a:latin typeface="Monserrat"/>
                  </a:rPr>
                  <a:t>5.8</a:t>
                </a:r>
                <a:r>
                  <a:rPr kumimoji="0" lang="en-US" b="0" i="0" u="none" strike="noStrike" kern="1200" cap="none" spc="0" normalizeH="0" baseline="0" noProof="0" dirty="0">
                    <a:ln>
                      <a:noFill/>
                    </a:ln>
                    <a:solidFill>
                      <a:prstClr val="black"/>
                    </a:solidFill>
                    <a:effectLst/>
                    <a:uLnTx/>
                    <a:uFillTx/>
                    <a:latin typeface="Monserrat"/>
                  </a:rPr>
                  <a:t>%</a:t>
                </a:r>
              </a:p>
            </p:txBody>
          </p:sp>
        </p:grpSp>
        <p:sp>
          <p:nvSpPr>
            <p:cNvPr id="24" name="TextBox 23">
              <a:extLst>
                <a:ext uri="{FF2B5EF4-FFF2-40B4-BE49-F238E27FC236}">
                  <a16:creationId xmlns:a16="http://schemas.microsoft.com/office/drawing/2014/main" id="{49A62B8D-924A-4367-889D-809B23EEB357}"/>
                </a:ext>
              </a:extLst>
            </p:cNvPr>
            <p:cNvSpPr txBox="1"/>
            <p:nvPr/>
          </p:nvSpPr>
          <p:spPr>
            <a:xfrm>
              <a:off x="7257903" y="20846137"/>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b="0" dirty="0">
                  <a:solidFill>
                    <a:prstClr val="black"/>
                  </a:solidFill>
                  <a:latin typeface="Monserrat"/>
                </a:rPr>
                <a:t>2</a:t>
              </a:r>
              <a:r>
                <a:rPr kumimoji="0" lang="en-US" sz="7200" b="0" i="0" u="none" strike="noStrike" kern="1200" cap="none" spc="0" normalizeH="0" baseline="0" noProof="0" dirty="0">
                  <a:ln>
                    <a:noFill/>
                  </a:ln>
                  <a:solidFill>
                    <a:prstClr val="black"/>
                  </a:solidFill>
                  <a:effectLst/>
                  <a:uLnTx/>
                  <a:uFillTx/>
                  <a:latin typeface="Monserrat"/>
                </a:rPr>
                <a:t>-year</a:t>
              </a:r>
            </a:p>
          </p:txBody>
        </p:sp>
        <p:sp>
          <p:nvSpPr>
            <p:cNvPr id="25" name="TextBox 24">
              <a:extLst>
                <a:ext uri="{FF2B5EF4-FFF2-40B4-BE49-F238E27FC236}">
                  <a16:creationId xmlns:a16="http://schemas.microsoft.com/office/drawing/2014/main" id="{781BA750-3A91-4CE0-8CD9-8C41AF36916C}"/>
                </a:ext>
              </a:extLst>
            </p:cNvPr>
            <p:cNvSpPr txBox="1"/>
            <p:nvPr/>
          </p:nvSpPr>
          <p:spPr>
            <a:xfrm>
              <a:off x="36220296" y="20846137"/>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4-year</a:t>
              </a:r>
            </a:p>
          </p:txBody>
        </p:sp>
      </p:grpSp>
    </p:spTree>
    <p:extLst>
      <p:ext uri="{BB962C8B-B14F-4D97-AF65-F5344CB8AC3E}">
        <p14:creationId xmlns:p14="http://schemas.microsoft.com/office/powerpoint/2010/main" val="218649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 histogram&#10;&#10;Description automatically generated">
            <a:extLst>
              <a:ext uri="{FF2B5EF4-FFF2-40B4-BE49-F238E27FC236}">
                <a16:creationId xmlns:a16="http://schemas.microsoft.com/office/drawing/2014/main" id="{20BA4DD6-63D6-4A53-A26B-C6B7877BFC05}"/>
              </a:ext>
            </a:extLst>
          </p:cNvPr>
          <p:cNvPicPr>
            <a:picLocks noChangeAspect="1"/>
          </p:cNvPicPr>
          <p:nvPr/>
        </p:nvPicPr>
        <p:blipFill rotWithShape="1">
          <a:blip r:embed="rId2">
            <a:extLst>
              <a:ext uri="{28A0092B-C50C-407E-A947-70E740481C1C}">
                <a14:useLocalDpi xmlns:a14="http://schemas.microsoft.com/office/drawing/2010/main" val="0"/>
              </a:ext>
            </a:extLst>
          </a:blip>
          <a:srcRect l="1289" t="48984" r="5862" b="3298"/>
          <a:stretch/>
        </p:blipFill>
        <p:spPr>
          <a:xfrm>
            <a:off x="207818" y="15960435"/>
            <a:ext cx="43683382" cy="9471458"/>
          </a:xfrm>
          <a:prstGeom prst="rect">
            <a:avLst/>
          </a:prstGeom>
        </p:spPr>
      </p:pic>
      <p:pic>
        <p:nvPicPr>
          <p:cNvPr id="15" name="Picture 14" descr="Chart, histogram&#10;&#10;Description automatically generated">
            <a:extLst>
              <a:ext uri="{FF2B5EF4-FFF2-40B4-BE49-F238E27FC236}">
                <a16:creationId xmlns:a16="http://schemas.microsoft.com/office/drawing/2014/main" id="{BE82FE51-3F06-431B-A1B9-4BBC12159B6B}"/>
              </a:ext>
            </a:extLst>
          </p:cNvPr>
          <p:cNvPicPr>
            <a:picLocks noChangeAspect="1"/>
          </p:cNvPicPr>
          <p:nvPr/>
        </p:nvPicPr>
        <p:blipFill rotWithShape="1">
          <a:blip r:embed="rId2">
            <a:extLst>
              <a:ext uri="{28A0092B-C50C-407E-A947-70E740481C1C}">
                <a14:useLocalDpi xmlns:a14="http://schemas.microsoft.com/office/drawing/2010/main" val="0"/>
              </a:ext>
            </a:extLst>
          </a:blip>
          <a:srcRect l="1289" t="3983" r="5862" b="50309"/>
          <a:stretch/>
        </p:blipFill>
        <p:spPr>
          <a:xfrm>
            <a:off x="207818" y="6429374"/>
            <a:ext cx="43683382" cy="9072285"/>
          </a:xfrm>
          <a:prstGeom prst="rect">
            <a:avLst/>
          </a:prstGeom>
        </p:spPr>
      </p:pic>
      <p:sp>
        <p:nvSpPr>
          <p:cNvPr id="4" name="TextBox 3">
            <a:extLst>
              <a:ext uri="{FF2B5EF4-FFF2-40B4-BE49-F238E27FC236}">
                <a16:creationId xmlns:a16="http://schemas.microsoft.com/office/drawing/2014/main" id="{8A0DD222-C1B0-4CE3-A7D1-678D66328932}"/>
              </a:ext>
            </a:extLst>
          </p:cNvPr>
          <p:cNvSpPr txBox="1"/>
          <p:nvPr/>
        </p:nvSpPr>
        <p:spPr>
          <a:xfrm>
            <a:off x="18099399" y="16615116"/>
            <a:ext cx="8672052" cy="810928"/>
          </a:xfrm>
          <a:prstGeom prst="rect">
            <a:avLst/>
          </a:prstGeom>
          <a:noFill/>
        </p:spPr>
        <p:txBody>
          <a:bodyPr wrap="square" rtlCol="0">
            <a:spAutoFit/>
          </a:bodyPr>
          <a:lstStyle/>
          <a:p>
            <a:r>
              <a:rPr lang="en-US" sz="6600" b="0" dirty="0">
                <a:latin typeface="Monserrat"/>
              </a:rPr>
              <a:t>Majority Pell</a:t>
            </a:r>
            <a:endParaRPr lang="en-US" b="0" dirty="0">
              <a:latin typeface="Monserrat"/>
            </a:endParaRPr>
          </a:p>
        </p:txBody>
      </p:sp>
      <p:sp>
        <p:nvSpPr>
          <p:cNvPr id="3" name="TextBox 2">
            <a:extLst>
              <a:ext uri="{FF2B5EF4-FFF2-40B4-BE49-F238E27FC236}">
                <a16:creationId xmlns:a16="http://schemas.microsoft.com/office/drawing/2014/main" id="{1F242AE2-D83A-4723-ABD8-ADE4944603B0}"/>
              </a:ext>
            </a:extLst>
          </p:cNvPr>
          <p:cNvSpPr txBox="1"/>
          <p:nvPr/>
        </p:nvSpPr>
        <p:spPr>
          <a:xfrm>
            <a:off x="18099399" y="7081043"/>
            <a:ext cx="8672052" cy="810928"/>
          </a:xfrm>
          <a:prstGeom prst="rect">
            <a:avLst/>
          </a:prstGeom>
          <a:noFill/>
        </p:spPr>
        <p:txBody>
          <a:bodyPr wrap="square" rtlCol="0">
            <a:spAutoFit/>
          </a:bodyPr>
          <a:lstStyle/>
          <a:p>
            <a:r>
              <a:rPr lang="en-US" sz="6600" b="0" dirty="0">
                <a:latin typeface="Monserrat"/>
              </a:rPr>
              <a:t>Minority Pell</a:t>
            </a:r>
            <a:endParaRPr lang="en-US" b="0" dirty="0">
              <a:latin typeface="Monserrat"/>
            </a:endParaRPr>
          </a:p>
        </p:txBody>
      </p:sp>
      <p:sp>
        <p:nvSpPr>
          <p:cNvPr id="6" name="TextBox 5">
            <a:extLst>
              <a:ext uri="{FF2B5EF4-FFF2-40B4-BE49-F238E27FC236}">
                <a16:creationId xmlns:a16="http://schemas.microsoft.com/office/drawing/2014/main" id="{52AA19CE-4A62-4F57-956C-C3FABB5C4584}"/>
              </a:ext>
            </a:extLst>
          </p:cNvPr>
          <p:cNvSpPr txBox="1"/>
          <p:nvPr/>
        </p:nvSpPr>
        <p:spPr>
          <a:xfrm>
            <a:off x="11937984" y="26137160"/>
            <a:ext cx="20638690" cy="1200329"/>
          </a:xfrm>
          <a:prstGeom prst="rect">
            <a:avLst/>
          </a:prstGeom>
          <a:noFill/>
        </p:spPr>
        <p:txBody>
          <a:bodyPr wrap="square" rtlCol="0">
            <a:spAutoFit/>
          </a:bodyPr>
          <a:lstStyle/>
          <a:p>
            <a:pPr lvl="0" eaLnBrk="1" fontAlgn="auto" hangingPunct="1">
              <a:lnSpc>
                <a:spcPct val="100000"/>
              </a:lnSpc>
              <a:spcBef>
                <a:spcPts val="0"/>
              </a:spcBef>
              <a:spcAft>
                <a:spcPts val="0"/>
              </a:spcAft>
              <a:defRPr/>
            </a:pPr>
            <a:r>
              <a:rPr kumimoji="0" lang="en-US" sz="7200" b="0" i="0" u="none" strike="noStrike" kern="1200" cap="none" spc="0" normalizeH="0" baseline="0" noProof="0" dirty="0">
                <a:ln>
                  <a:noFill/>
                </a:ln>
                <a:solidFill>
                  <a:prstClr val="black"/>
                </a:solidFill>
                <a:effectLst/>
                <a:uLnTx/>
                <a:uFillTx/>
                <a:latin typeface="Monserrat"/>
              </a:rPr>
              <a:t>Percent of Students that graduated within 8 ye</a:t>
            </a:r>
            <a:r>
              <a:rPr lang="en-US" sz="7200" b="0" dirty="0" err="1">
                <a:solidFill>
                  <a:prstClr val="black"/>
                </a:solidFill>
                <a:latin typeface="Monserrat"/>
              </a:rPr>
              <a:t>ars</a:t>
            </a:r>
            <a:endParaRPr kumimoji="0" lang="en-US" sz="7200" b="0" i="0" u="none" strike="noStrike" kern="1200" cap="none" spc="0" normalizeH="0" baseline="0" noProof="0" dirty="0">
              <a:ln>
                <a:noFill/>
              </a:ln>
              <a:solidFill>
                <a:prstClr val="black"/>
              </a:solidFill>
              <a:effectLst/>
              <a:uLnTx/>
              <a:uFillTx/>
              <a:latin typeface="Monserrat"/>
            </a:endParaRPr>
          </a:p>
        </p:txBody>
      </p:sp>
      <p:grpSp>
        <p:nvGrpSpPr>
          <p:cNvPr id="7" name="Group 6">
            <a:extLst>
              <a:ext uri="{FF2B5EF4-FFF2-40B4-BE49-F238E27FC236}">
                <a16:creationId xmlns:a16="http://schemas.microsoft.com/office/drawing/2014/main" id="{E746DD04-58D1-467D-93C9-1F10C4D6CEEC}"/>
              </a:ext>
            </a:extLst>
          </p:cNvPr>
          <p:cNvGrpSpPr/>
          <p:nvPr/>
        </p:nvGrpSpPr>
        <p:grpSpPr>
          <a:xfrm>
            <a:off x="2051925" y="19224267"/>
            <a:ext cx="8213609" cy="5623629"/>
            <a:chOff x="1077032" y="4059251"/>
            <a:chExt cx="782316" cy="1446412"/>
          </a:xfrm>
        </p:grpSpPr>
        <p:cxnSp>
          <p:nvCxnSpPr>
            <p:cNvPr id="8" name="Straight Connector 7">
              <a:extLst>
                <a:ext uri="{FF2B5EF4-FFF2-40B4-BE49-F238E27FC236}">
                  <a16:creationId xmlns:a16="http://schemas.microsoft.com/office/drawing/2014/main" id="{E042043E-9E4B-43E7-BD32-5E69AA5372B6}"/>
                </a:ext>
              </a:extLst>
            </p:cNvPr>
            <p:cNvCxnSpPr>
              <a:cxnSpLocks/>
            </p:cNvCxnSpPr>
            <p:nvPr/>
          </p:nvCxnSpPr>
          <p:spPr>
            <a:xfrm flipV="1">
              <a:off x="1579250" y="4288811"/>
              <a:ext cx="0" cy="121685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71D0B36-D981-4361-8971-F9D2DDED8FA6}"/>
                </a:ext>
              </a:extLst>
            </p:cNvPr>
            <p:cNvSpPr txBox="1"/>
            <p:nvPr/>
          </p:nvSpPr>
          <p:spPr>
            <a:xfrm>
              <a:off x="1077032" y="4059251"/>
              <a:ext cx="782316" cy="257567"/>
            </a:xfrm>
            <a:prstGeom prst="rect">
              <a:avLst/>
            </a:prstGeom>
            <a:noFill/>
          </p:spPr>
          <p:txBody>
            <a:bodyPr wrap="square" rtlCol="0">
              <a:spAutoFit/>
            </a:bodyPr>
            <a:lstStyle/>
            <a:p>
              <a:r>
                <a:rPr lang="en-US" sz="7200" dirty="0">
                  <a:latin typeface="Monserrat"/>
                </a:rPr>
                <a:t>Public 26%</a:t>
              </a:r>
            </a:p>
          </p:txBody>
        </p:sp>
      </p:grpSp>
      <p:grpSp>
        <p:nvGrpSpPr>
          <p:cNvPr id="10" name="Group 9">
            <a:extLst>
              <a:ext uri="{FF2B5EF4-FFF2-40B4-BE49-F238E27FC236}">
                <a16:creationId xmlns:a16="http://schemas.microsoft.com/office/drawing/2014/main" id="{5682C2B5-0F7F-40B1-8371-FE5533FAC044}"/>
              </a:ext>
            </a:extLst>
          </p:cNvPr>
          <p:cNvGrpSpPr/>
          <p:nvPr/>
        </p:nvGrpSpPr>
        <p:grpSpPr>
          <a:xfrm>
            <a:off x="11937984" y="19182921"/>
            <a:ext cx="8042323" cy="5664985"/>
            <a:chOff x="2209561" y="4052467"/>
            <a:chExt cx="927245" cy="1453196"/>
          </a:xfrm>
        </p:grpSpPr>
        <p:cxnSp>
          <p:nvCxnSpPr>
            <p:cNvPr id="11" name="Straight Connector 10">
              <a:extLst>
                <a:ext uri="{FF2B5EF4-FFF2-40B4-BE49-F238E27FC236}">
                  <a16:creationId xmlns:a16="http://schemas.microsoft.com/office/drawing/2014/main" id="{43094BC7-CB73-4C2B-B773-366D77075A02}"/>
                </a:ext>
              </a:extLst>
            </p:cNvPr>
            <p:cNvCxnSpPr>
              <a:cxnSpLocks/>
            </p:cNvCxnSpPr>
            <p:nvPr/>
          </p:nvCxnSpPr>
          <p:spPr>
            <a:xfrm flipV="1">
              <a:off x="2431732" y="4292028"/>
              <a:ext cx="0" cy="1213635"/>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3562A4A-1EFB-490C-8356-EF4781006E55}"/>
                </a:ext>
              </a:extLst>
            </p:cNvPr>
            <p:cNvSpPr txBox="1"/>
            <p:nvPr/>
          </p:nvSpPr>
          <p:spPr>
            <a:xfrm>
              <a:off x="2209561" y="4052467"/>
              <a:ext cx="927245" cy="224766"/>
            </a:xfrm>
            <a:prstGeom prst="rect">
              <a:avLst/>
            </a:prstGeom>
            <a:noFill/>
          </p:spPr>
          <p:txBody>
            <a:bodyPr wrap="square" rtlCol="0">
              <a:spAutoFit/>
            </a:bodyPr>
            <a:lstStyle/>
            <a:p>
              <a:r>
                <a:rPr lang="en-US" sz="7200" dirty="0">
                  <a:latin typeface="Monserrat"/>
                </a:rPr>
                <a:t>Private 62%</a:t>
              </a:r>
            </a:p>
          </p:txBody>
        </p:sp>
      </p:grpSp>
      <p:sp>
        <p:nvSpPr>
          <p:cNvPr id="16" name="TextBox 15">
            <a:extLst>
              <a:ext uri="{FF2B5EF4-FFF2-40B4-BE49-F238E27FC236}">
                <a16:creationId xmlns:a16="http://schemas.microsoft.com/office/drawing/2014/main" id="{3B941951-B0B7-4712-B970-3F011BC90665}"/>
              </a:ext>
            </a:extLst>
          </p:cNvPr>
          <p:cNvSpPr txBox="1"/>
          <p:nvPr/>
        </p:nvSpPr>
        <p:spPr>
          <a:xfrm>
            <a:off x="31055282" y="25014904"/>
            <a:ext cx="204525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41%</a:t>
            </a:r>
          </a:p>
        </p:txBody>
      </p:sp>
      <p:sp>
        <p:nvSpPr>
          <p:cNvPr id="17" name="TextBox 16">
            <a:extLst>
              <a:ext uri="{FF2B5EF4-FFF2-40B4-BE49-F238E27FC236}">
                <a16:creationId xmlns:a16="http://schemas.microsoft.com/office/drawing/2014/main" id="{CE0F1A52-72AA-486C-9662-3D2061CCADD4}"/>
              </a:ext>
            </a:extLst>
          </p:cNvPr>
          <p:cNvSpPr txBox="1"/>
          <p:nvPr/>
        </p:nvSpPr>
        <p:spPr>
          <a:xfrm>
            <a:off x="1752600" y="6691642"/>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b="0" dirty="0">
                <a:solidFill>
                  <a:prstClr val="black"/>
                </a:solidFill>
                <a:latin typeface="Monserrat"/>
              </a:rPr>
              <a:t>2</a:t>
            </a:r>
            <a:r>
              <a:rPr kumimoji="0" lang="en-US" sz="7200" b="0" i="0" u="none" strike="noStrike" kern="1200" cap="none" spc="0" normalizeH="0" baseline="0" noProof="0" dirty="0">
                <a:ln>
                  <a:noFill/>
                </a:ln>
                <a:solidFill>
                  <a:prstClr val="black"/>
                </a:solidFill>
                <a:effectLst/>
                <a:uLnTx/>
                <a:uFillTx/>
                <a:latin typeface="Monserrat"/>
              </a:rPr>
              <a:t>-year</a:t>
            </a:r>
          </a:p>
        </p:txBody>
      </p:sp>
      <p:sp>
        <p:nvSpPr>
          <p:cNvPr id="18" name="TextBox 17">
            <a:extLst>
              <a:ext uri="{FF2B5EF4-FFF2-40B4-BE49-F238E27FC236}">
                <a16:creationId xmlns:a16="http://schemas.microsoft.com/office/drawing/2014/main" id="{18D407AB-DF7E-452B-B076-2983839DA975}"/>
              </a:ext>
            </a:extLst>
          </p:cNvPr>
          <p:cNvSpPr txBox="1"/>
          <p:nvPr/>
        </p:nvSpPr>
        <p:spPr>
          <a:xfrm>
            <a:off x="40203592" y="6689209"/>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4-year</a:t>
            </a:r>
          </a:p>
        </p:txBody>
      </p:sp>
      <p:sp>
        <p:nvSpPr>
          <p:cNvPr id="19" name="TextBox 18">
            <a:extLst>
              <a:ext uri="{FF2B5EF4-FFF2-40B4-BE49-F238E27FC236}">
                <a16:creationId xmlns:a16="http://schemas.microsoft.com/office/drawing/2014/main" id="{6444EC03-FEE1-4B96-9663-ABA29747B162}"/>
              </a:ext>
            </a:extLst>
          </p:cNvPr>
          <p:cNvSpPr txBox="1"/>
          <p:nvPr/>
        </p:nvSpPr>
        <p:spPr>
          <a:xfrm>
            <a:off x="34130323" y="15077813"/>
            <a:ext cx="217846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58%</a:t>
            </a:r>
          </a:p>
        </p:txBody>
      </p:sp>
      <p:sp>
        <p:nvSpPr>
          <p:cNvPr id="20" name="TextBox 19">
            <a:extLst>
              <a:ext uri="{FF2B5EF4-FFF2-40B4-BE49-F238E27FC236}">
                <a16:creationId xmlns:a16="http://schemas.microsoft.com/office/drawing/2014/main" id="{E214B8D7-0B99-4B63-A536-7AAA26CFBF14}"/>
              </a:ext>
            </a:extLst>
          </p:cNvPr>
          <p:cNvSpPr txBox="1"/>
          <p:nvPr/>
        </p:nvSpPr>
        <p:spPr>
          <a:xfrm>
            <a:off x="6964359" y="15089320"/>
            <a:ext cx="217846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28%</a:t>
            </a:r>
          </a:p>
        </p:txBody>
      </p:sp>
      <p:sp>
        <p:nvSpPr>
          <p:cNvPr id="21" name="TextBox 20">
            <a:extLst>
              <a:ext uri="{FF2B5EF4-FFF2-40B4-BE49-F238E27FC236}">
                <a16:creationId xmlns:a16="http://schemas.microsoft.com/office/drawing/2014/main" id="{8BB9F02F-F1DF-4746-9E73-D24CBC2D8AC3}"/>
              </a:ext>
            </a:extLst>
          </p:cNvPr>
          <p:cNvSpPr txBox="1"/>
          <p:nvPr/>
        </p:nvSpPr>
        <p:spPr>
          <a:xfrm>
            <a:off x="11950051" y="24904380"/>
            <a:ext cx="217846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56%</a:t>
            </a:r>
          </a:p>
        </p:txBody>
      </p:sp>
      <p:sp>
        <p:nvSpPr>
          <p:cNvPr id="22" name="TextBox 21">
            <a:extLst>
              <a:ext uri="{FF2B5EF4-FFF2-40B4-BE49-F238E27FC236}">
                <a16:creationId xmlns:a16="http://schemas.microsoft.com/office/drawing/2014/main" id="{75892F66-52F3-4375-8499-E43BABA600EA}"/>
              </a:ext>
            </a:extLst>
          </p:cNvPr>
          <p:cNvSpPr txBox="1"/>
          <p:nvPr/>
        </p:nvSpPr>
        <p:spPr>
          <a:xfrm>
            <a:off x="1670925" y="16290596"/>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b="0" dirty="0">
                <a:solidFill>
                  <a:prstClr val="black"/>
                </a:solidFill>
                <a:latin typeface="Monserrat"/>
              </a:rPr>
              <a:t>2</a:t>
            </a:r>
            <a:r>
              <a:rPr kumimoji="0" lang="en-US" sz="7200" b="0" i="0" u="none" strike="noStrike" kern="1200" cap="none" spc="0" normalizeH="0" baseline="0" noProof="0" dirty="0">
                <a:ln>
                  <a:noFill/>
                </a:ln>
                <a:solidFill>
                  <a:prstClr val="black"/>
                </a:solidFill>
                <a:effectLst/>
                <a:uLnTx/>
                <a:uFillTx/>
                <a:latin typeface="Monserrat"/>
              </a:rPr>
              <a:t>-year</a:t>
            </a:r>
          </a:p>
        </p:txBody>
      </p:sp>
      <p:sp>
        <p:nvSpPr>
          <p:cNvPr id="23" name="TextBox 22">
            <a:extLst>
              <a:ext uri="{FF2B5EF4-FFF2-40B4-BE49-F238E27FC236}">
                <a16:creationId xmlns:a16="http://schemas.microsoft.com/office/drawing/2014/main" id="{BF461075-BDF2-49A5-BBE1-98ABF2C168D0}"/>
              </a:ext>
            </a:extLst>
          </p:cNvPr>
          <p:cNvSpPr txBox="1"/>
          <p:nvPr/>
        </p:nvSpPr>
        <p:spPr>
          <a:xfrm>
            <a:off x="40121917" y="16288163"/>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4-year</a:t>
            </a:r>
          </a:p>
        </p:txBody>
      </p:sp>
    </p:spTree>
    <p:extLst>
      <p:ext uri="{BB962C8B-B14F-4D97-AF65-F5344CB8AC3E}">
        <p14:creationId xmlns:p14="http://schemas.microsoft.com/office/powerpoint/2010/main" val="3765171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564F7845-9DA7-4527-AEE9-5520EBC3D10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50" t="897" r="5772" b="52674"/>
          <a:stretch/>
        </p:blipFill>
        <p:spPr>
          <a:xfrm>
            <a:off x="955964" y="6586557"/>
            <a:ext cx="42935236" cy="9054616"/>
          </a:xfrm>
          <a:prstGeom prst="rect">
            <a:avLst/>
          </a:prstGeom>
        </p:spPr>
      </p:pic>
      <p:pic>
        <p:nvPicPr>
          <p:cNvPr id="2" name="Picture 1" descr="Chart, histogram&#10;&#10;Description automatically generated">
            <a:extLst>
              <a:ext uri="{FF2B5EF4-FFF2-40B4-BE49-F238E27FC236}">
                <a16:creationId xmlns:a16="http://schemas.microsoft.com/office/drawing/2014/main" id="{7FC9FCE0-2206-485B-A14D-1416D854CC6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50" t="47200" r="5772" b="3410"/>
          <a:stretch/>
        </p:blipFill>
        <p:spPr>
          <a:xfrm>
            <a:off x="966355" y="16178981"/>
            <a:ext cx="42935236" cy="9632037"/>
          </a:xfrm>
          <a:prstGeom prst="rect">
            <a:avLst/>
          </a:prstGeom>
        </p:spPr>
      </p:pic>
      <p:sp>
        <p:nvSpPr>
          <p:cNvPr id="3" name="TextBox 2">
            <a:extLst>
              <a:ext uri="{FF2B5EF4-FFF2-40B4-BE49-F238E27FC236}">
                <a16:creationId xmlns:a16="http://schemas.microsoft.com/office/drawing/2014/main" id="{886A223B-0ABB-421A-BC71-5BA5DB0291CF}"/>
              </a:ext>
            </a:extLst>
          </p:cNvPr>
          <p:cNvSpPr txBox="1"/>
          <p:nvPr/>
        </p:nvSpPr>
        <p:spPr>
          <a:xfrm>
            <a:off x="36693988" y="7049729"/>
            <a:ext cx="8672052" cy="810928"/>
          </a:xfrm>
          <a:prstGeom prst="rect">
            <a:avLst/>
          </a:prstGeom>
          <a:noFill/>
        </p:spPr>
        <p:txBody>
          <a:bodyPr wrap="square" rtlCol="0">
            <a:spAutoFit/>
          </a:bodyPr>
          <a:lstStyle/>
          <a:p>
            <a:r>
              <a:rPr lang="en-US" sz="6600" b="0" dirty="0">
                <a:latin typeface="Monserrat"/>
              </a:rPr>
              <a:t>Minority Pell</a:t>
            </a:r>
            <a:endParaRPr lang="en-US" b="0" dirty="0">
              <a:latin typeface="Monserrat"/>
            </a:endParaRPr>
          </a:p>
        </p:txBody>
      </p:sp>
      <p:sp>
        <p:nvSpPr>
          <p:cNvPr id="4" name="TextBox 3">
            <a:extLst>
              <a:ext uri="{FF2B5EF4-FFF2-40B4-BE49-F238E27FC236}">
                <a16:creationId xmlns:a16="http://schemas.microsoft.com/office/drawing/2014/main" id="{C84A6492-2AE8-4894-9D34-81945C752541}"/>
              </a:ext>
            </a:extLst>
          </p:cNvPr>
          <p:cNvSpPr txBox="1"/>
          <p:nvPr/>
        </p:nvSpPr>
        <p:spPr>
          <a:xfrm>
            <a:off x="36706612" y="16820027"/>
            <a:ext cx="8672052" cy="810928"/>
          </a:xfrm>
          <a:prstGeom prst="rect">
            <a:avLst/>
          </a:prstGeom>
          <a:noFill/>
        </p:spPr>
        <p:txBody>
          <a:bodyPr wrap="square" rtlCol="0">
            <a:spAutoFit/>
          </a:bodyPr>
          <a:lstStyle/>
          <a:p>
            <a:r>
              <a:rPr lang="en-US" sz="6600" b="0" dirty="0">
                <a:latin typeface="Monserrat"/>
              </a:rPr>
              <a:t>Majority Pell</a:t>
            </a:r>
            <a:endParaRPr lang="en-US" b="0" dirty="0">
              <a:latin typeface="Monserrat"/>
            </a:endParaRPr>
          </a:p>
        </p:txBody>
      </p:sp>
      <p:sp>
        <p:nvSpPr>
          <p:cNvPr id="6" name="TextBox 5">
            <a:extLst>
              <a:ext uri="{FF2B5EF4-FFF2-40B4-BE49-F238E27FC236}">
                <a16:creationId xmlns:a16="http://schemas.microsoft.com/office/drawing/2014/main" id="{EF4BB912-F5DD-4E78-80FE-5853497A3BA9}"/>
              </a:ext>
            </a:extLst>
          </p:cNvPr>
          <p:cNvSpPr txBox="1"/>
          <p:nvPr/>
        </p:nvSpPr>
        <p:spPr>
          <a:xfrm>
            <a:off x="22156882" y="15386113"/>
            <a:ext cx="231521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b="0" dirty="0">
                <a:solidFill>
                  <a:prstClr val="black"/>
                </a:solidFill>
                <a:latin typeface="Monserrat"/>
              </a:rPr>
              <a:t>49</a:t>
            </a:r>
            <a:r>
              <a:rPr kumimoji="0" lang="en-US" sz="7200" b="0" i="0" u="none" strike="noStrike" kern="1200" cap="none" spc="0" normalizeH="0" baseline="0" noProof="0" dirty="0">
                <a:ln>
                  <a:noFill/>
                </a:ln>
                <a:solidFill>
                  <a:prstClr val="black"/>
                </a:solidFill>
                <a:effectLst/>
                <a:uLnTx/>
                <a:uFillTx/>
                <a:latin typeface="Monserrat"/>
              </a:rPr>
              <a:t>%</a:t>
            </a:r>
          </a:p>
        </p:txBody>
      </p:sp>
      <p:sp>
        <p:nvSpPr>
          <p:cNvPr id="7" name="TextBox 6">
            <a:extLst>
              <a:ext uri="{FF2B5EF4-FFF2-40B4-BE49-F238E27FC236}">
                <a16:creationId xmlns:a16="http://schemas.microsoft.com/office/drawing/2014/main" id="{DFC05F64-39F4-468F-ADD8-FA15EB78ADB0}"/>
              </a:ext>
            </a:extLst>
          </p:cNvPr>
          <p:cNvSpPr txBox="1"/>
          <p:nvPr/>
        </p:nvSpPr>
        <p:spPr>
          <a:xfrm>
            <a:off x="20589594" y="25093414"/>
            <a:ext cx="238470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b="0" dirty="0">
                <a:solidFill>
                  <a:prstClr val="black"/>
                </a:solidFill>
                <a:latin typeface="Monserrat"/>
              </a:rPr>
              <a:t>45</a:t>
            </a:r>
            <a:r>
              <a:rPr kumimoji="0" lang="en-US" sz="7200" b="0" i="0" u="none" strike="noStrike" kern="1200" cap="none" spc="0" normalizeH="0" baseline="0" noProof="0" dirty="0">
                <a:ln>
                  <a:noFill/>
                </a:ln>
                <a:solidFill>
                  <a:prstClr val="black"/>
                </a:solidFill>
                <a:effectLst/>
                <a:uLnTx/>
                <a:uFillTx/>
                <a:latin typeface="Monserrat"/>
              </a:rPr>
              <a:t>%</a:t>
            </a:r>
          </a:p>
        </p:txBody>
      </p:sp>
      <p:sp>
        <p:nvSpPr>
          <p:cNvPr id="8" name="TextBox 7">
            <a:extLst>
              <a:ext uri="{FF2B5EF4-FFF2-40B4-BE49-F238E27FC236}">
                <a16:creationId xmlns:a16="http://schemas.microsoft.com/office/drawing/2014/main" id="{B5F94B27-98F3-4FF1-9310-3F9CCDFEC706}"/>
              </a:ext>
            </a:extLst>
          </p:cNvPr>
          <p:cNvSpPr txBox="1"/>
          <p:nvPr/>
        </p:nvSpPr>
        <p:spPr>
          <a:xfrm>
            <a:off x="11716387" y="25950843"/>
            <a:ext cx="2013112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Percent of Students that graduated within 8 years</a:t>
            </a:r>
          </a:p>
        </p:txBody>
      </p:sp>
    </p:spTree>
    <p:extLst>
      <p:ext uri="{BB962C8B-B14F-4D97-AF65-F5344CB8AC3E}">
        <p14:creationId xmlns:p14="http://schemas.microsoft.com/office/powerpoint/2010/main" val="3400066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2F67F3FE-6446-4FAC-BE13-279BBCCDB38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40" t="49185" r="5949" b="3265"/>
          <a:stretch/>
        </p:blipFill>
        <p:spPr>
          <a:xfrm>
            <a:off x="876300" y="20650200"/>
            <a:ext cx="41071800" cy="8877300"/>
          </a:xfrm>
          <a:prstGeom prst="rect">
            <a:avLst/>
          </a:prstGeom>
        </p:spPr>
      </p:pic>
      <p:sp>
        <p:nvSpPr>
          <p:cNvPr id="5" name="TextBox 4">
            <a:extLst>
              <a:ext uri="{FF2B5EF4-FFF2-40B4-BE49-F238E27FC236}">
                <a16:creationId xmlns:a16="http://schemas.microsoft.com/office/drawing/2014/main" id="{F34054CF-30D3-4C51-8595-46C2B418637D}"/>
              </a:ext>
            </a:extLst>
          </p:cNvPr>
          <p:cNvSpPr txBox="1"/>
          <p:nvPr/>
        </p:nvSpPr>
        <p:spPr>
          <a:xfrm>
            <a:off x="17495274" y="21833641"/>
            <a:ext cx="8672052" cy="810928"/>
          </a:xfrm>
          <a:prstGeom prst="rect">
            <a:avLst/>
          </a:prstGeom>
          <a:noFill/>
        </p:spPr>
        <p:txBody>
          <a:bodyPr wrap="square" rtlCol="0">
            <a:spAutoFit/>
          </a:bodyPr>
          <a:lstStyle/>
          <a:p>
            <a:r>
              <a:rPr lang="en-US" sz="6600" b="0" dirty="0">
                <a:latin typeface="Monserrat"/>
              </a:rPr>
              <a:t>Majority Pell</a:t>
            </a:r>
            <a:endParaRPr lang="en-US" b="0" dirty="0">
              <a:latin typeface="Monserrat"/>
            </a:endParaRPr>
          </a:p>
        </p:txBody>
      </p:sp>
      <p:pic>
        <p:nvPicPr>
          <p:cNvPr id="6" name="Picture 5" descr="Chart, histogram&#10;&#10;Description automatically generated">
            <a:extLst>
              <a:ext uri="{FF2B5EF4-FFF2-40B4-BE49-F238E27FC236}">
                <a16:creationId xmlns:a16="http://schemas.microsoft.com/office/drawing/2014/main" id="{6F6B85C0-5494-43FA-B1A1-81AEA46408F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40" t="4418" r="5949" b="50816"/>
          <a:stretch/>
        </p:blipFill>
        <p:spPr>
          <a:xfrm>
            <a:off x="876300" y="11696700"/>
            <a:ext cx="41071800" cy="8357536"/>
          </a:xfrm>
          <a:prstGeom prst="rect">
            <a:avLst/>
          </a:prstGeom>
        </p:spPr>
      </p:pic>
      <p:sp>
        <p:nvSpPr>
          <p:cNvPr id="4" name="TextBox 3">
            <a:extLst>
              <a:ext uri="{FF2B5EF4-FFF2-40B4-BE49-F238E27FC236}">
                <a16:creationId xmlns:a16="http://schemas.microsoft.com/office/drawing/2014/main" id="{1869EC46-2573-4A45-9477-850396726240}"/>
              </a:ext>
            </a:extLst>
          </p:cNvPr>
          <p:cNvSpPr txBox="1"/>
          <p:nvPr/>
        </p:nvSpPr>
        <p:spPr>
          <a:xfrm>
            <a:off x="17495274" y="12703277"/>
            <a:ext cx="8672052" cy="810928"/>
          </a:xfrm>
          <a:prstGeom prst="rect">
            <a:avLst/>
          </a:prstGeom>
          <a:noFill/>
        </p:spPr>
        <p:txBody>
          <a:bodyPr wrap="square" rtlCol="0">
            <a:spAutoFit/>
          </a:bodyPr>
          <a:lstStyle/>
          <a:p>
            <a:r>
              <a:rPr lang="en-US" sz="6600" b="0" dirty="0">
                <a:latin typeface="Monserrat"/>
              </a:rPr>
              <a:t>Minority Pell</a:t>
            </a:r>
            <a:endParaRPr lang="en-US" b="0" dirty="0">
              <a:latin typeface="Monserrat"/>
            </a:endParaRPr>
          </a:p>
        </p:txBody>
      </p:sp>
      <p:sp>
        <p:nvSpPr>
          <p:cNvPr id="7" name="TextBox 6">
            <a:extLst>
              <a:ext uri="{FF2B5EF4-FFF2-40B4-BE49-F238E27FC236}">
                <a16:creationId xmlns:a16="http://schemas.microsoft.com/office/drawing/2014/main" id="{070D3745-528D-4C80-A5AA-1FAB616DDABF}"/>
              </a:ext>
            </a:extLst>
          </p:cNvPr>
          <p:cNvSpPr txBox="1"/>
          <p:nvPr/>
        </p:nvSpPr>
        <p:spPr>
          <a:xfrm>
            <a:off x="25415867" y="19732548"/>
            <a:ext cx="262573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16%</a:t>
            </a:r>
          </a:p>
        </p:txBody>
      </p:sp>
      <p:sp>
        <p:nvSpPr>
          <p:cNvPr id="8" name="TextBox 7">
            <a:extLst>
              <a:ext uri="{FF2B5EF4-FFF2-40B4-BE49-F238E27FC236}">
                <a16:creationId xmlns:a16="http://schemas.microsoft.com/office/drawing/2014/main" id="{D39F7A5C-6C44-4C42-B59B-05DDFAC73295}"/>
              </a:ext>
            </a:extLst>
          </p:cNvPr>
          <p:cNvSpPr txBox="1"/>
          <p:nvPr/>
        </p:nvSpPr>
        <p:spPr>
          <a:xfrm>
            <a:off x="9906926" y="19713954"/>
            <a:ext cx="262573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b="0" dirty="0">
                <a:solidFill>
                  <a:prstClr val="black"/>
                </a:solidFill>
                <a:latin typeface="Monserrat"/>
              </a:rPr>
              <a:t>42</a:t>
            </a:r>
            <a:r>
              <a:rPr kumimoji="0" lang="en-US" sz="7200" b="0" i="0" u="none" strike="noStrike" kern="1200" cap="none" spc="0" normalizeH="0" baseline="0" noProof="0" dirty="0">
                <a:ln>
                  <a:noFill/>
                </a:ln>
                <a:solidFill>
                  <a:prstClr val="black"/>
                </a:solidFill>
                <a:effectLst/>
                <a:uLnTx/>
                <a:uFillTx/>
                <a:latin typeface="Monserrat"/>
              </a:rPr>
              <a:t>%</a:t>
            </a:r>
          </a:p>
        </p:txBody>
      </p:sp>
      <p:sp>
        <p:nvSpPr>
          <p:cNvPr id="9" name="TextBox 8">
            <a:extLst>
              <a:ext uri="{FF2B5EF4-FFF2-40B4-BE49-F238E27FC236}">
                <a16:creationId xmlns:a16="http://schemas.microsoft.com/office/drawing/2014/main" id="{FA9E28D6-B557-49EC-B479-560AB25A20DE}"/>
              </a:ext>
            </a:extLst>
          </p:cNvPr>
          <p:cNvSpPr txBox="1"/>
          <p:nvPr/>
        </p:nvSpPr>
        <p:spPr>
          <a:xfrm>
            <a:off x="8896585" y="29201321"/>
            <a:ext cx="232548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effectLst/>
                <a:uLnTx/>
                <a:uFillTx/>
                <a:latin typeface="Monserrat"/>
              </a:rPr>
              <a:t>36%</a:t>
            </a:r>
          </a:p>
        </p:txBody>
      </p:sp>
      <p:sp>
        <p:nvSpPr>
          <p:cNvPr id="10" name="TextBox 9">
            <a:extLst>
              <a:ext uri="{FF2B5EF4-FFF2-40B4-BE49-F238E27FC236}">
                <a16:creationId xmlns:a16="http://schemas.microsoft.com/office/drawing/2014/main" id="{51540118-AF15-4E71-81A9-1263141843C4}"/>
              </a:ext>
            </a:extLst>
          </p:cNvPr>
          <p:cNvSpPr txBox="1"/>
          <p:nvPr/>
        </p:nvSpPr>
        <p:spPr>
          <a:xfrm>
            <a:off x="28822885" y="29228732"/>
            <a:ext cx="232548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effectLst/>
                <a:uLnTx/>
                <a:uFillTx/>
                <a:latin typeface="Monserrat"/>
              </a:rPr>
              <a:t>36%</a:t>
            </a:r>
          </a:p>
        </p:txBody>
      </p:sp>
      <p:sp>
        <p:nvSpPr>
          <p:cNvPr id="11" name="TextBox 10">
            <a:extLst>
              <a:ext uri="{FF2B5EF4-FFF2-40B4-BE49-F238E27FC236}">
                <a16:creationId xmlns:a16="http://schemas.microsoft.com/office/drawing/2014/main" id="{04E80B0B-8C4B-4917-86CC-6919A62BD596}"/>
              </a:ext>
            </a:extLst>
          </p:cNvPr>
          <p:cNvSpPr txBox="1"/>
          <p:nvPr/>
        </p:nvSpPr>
        <p:spPr>
          <a:xfrm>
            <a:off x="19219983" y="29527500"/>
            <a:ext cx="522263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Dropout rate</a:t>
            </a:r>
          </a:p>
        </p:txBody>
      </p:sp>
      <p:sp>
        <p:nvSpPr>
          <p:cNvPr id="12" name="TextBox 11">
            <a:extLst>
              <a:ext uri="{FF2B5EF4-FFF2-40B4-BE49-F238E27FC236}">
                <a16:creationId xmlns:a16="http://schemas.microsoft.com/office/drawing/2014/main" id="{143A0B20-65BF-4502-AFD0-4C6B7BE95C6F}"/>
              </a:ext>
            </a:extLst>
          </p:cNvPr>
          <p:cNvSpPr txBox="1"/>
          <p:nvPr/>
        </p:nvSpPr>
        <p:spPr>
          <a:xfrm>
            <a:off x="9299555" y="10537760"/>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b="0" dirty="0">
                <a:solidFill>
                  <a:prstClr val="black"/>
                </a:solidFill>
                <a:latin typeface="Monserrat"/>
              </a:rPr>
              <a:t>2</a:t>
            </a:r>
            <a:r>
              <a:rPr kumimoji="0" lang="en-US" sz="7200" b="0" i="0" u="none" strike="noStrike" kern="1200" cap="none" spc="0" normalizeH="0" baseline="0" noProof="0" dirty="0">
                <a:ln>
                  <a:noFill/>
                </a:ln>
                <a:solidFill>
                  <a:prstClr val="black"/>
                </a:solidFill>
                <a:effectLst/>
                <a:uLnTx/>
                <a:uFillTx/>
                <a:latin typeface="Monserrat"/>
              </a:rPr>
              <a:t>-year</a:t>
            </a:r>
          </a:p>
        </p:txBody>
      </p:sp>
      <p:sp>
        <p:nvSpPr>
          <p:cNvPr id="13" name="TextBox 12">
            <a:extLst>
              <a:ext uri="{FF2B5EF4-FFF2-40B4-BE49-F238E27FC236}">
                <a16:creationId xmlns:a16="http://schemas.microsoft.com/office/drawing/2014/main" id="{8D01E646-1301-4A28-A562-6FC77F53A6D4}"/>
              </a:ext>
            </a:extLst>
          </p:cNvPr>
          <p:cNvSpPr txBox="1"/>
          <p:nvPr/>
        </p:nvSpPr>
        <p:spPr>
          <a:xfrm>
            <a:off x="30772116" y="10559696"/>
            <a:ext cx="291465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prstClr val="black"/>
                </a:solidFill>
                <a:effectLst/>
                <a:uLnTx/>
                <a:uFillTx/>
                <a:latin typeface="Monserrat"/>
              </a:rPr>
              <a:t>4-year</a:t>
            </a:r>
          </a:p>
        </p:txBody>
      </p:sp>
    </p:spTree>
    <p:extLst>
      <p:ext uri="{BB962C8B-B14F-4D97-AF65-F5344CB8AC3E}">
        <p14:creationId xmlns:p14="http://schemas.microsoft.com/office/powerpoint/2010/main" val="3921425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02B582-F19B-4BFC-A60D-BDC044FF23C4}"/>
              </a:ext>
            </a:extLst>
          </p:cNvPr>
          <p:cNvPicPr>
            <a:picLocks noChangeAspect="1"/>
          </p:cNvPicPr>
          <p:nvPr/>
        </p:nvPicPr>
        <p:blipFill>
          <a:blip r:embed="rId2"/>
          <a:stretch>
            <a:fillRect/>
          </a:stretch>
        </p:blipFill>
        <p:spPr>
          <a:xfrm>
            <a:off x="3932299" y="10065393"/>
            <a:ext cx="36026602" cy="20985257"/>
          </a:xfrm>
          <a:prstGeom prst="rect">
            <a:avLst/>
          </a:prstGeom>
        </p:spPr>
      </p:pic>
    </p:spTree>
    <p:extLst>
      <p:ext uri="{BB962C8B-B14F-4D97-AF65-F5344CB8AC3E}">
        <p14:creationId xmlns:p14="http://schemas.microsoft.com/office/powerpoint/2010/main" val="3399221504"/>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2259013" rtl="0" eaLnBrk="0" fontAlgn="base" latinLnBrk="0" hangingPunct="0">
          <a:lnSpc>
            <a:spcPct val="65000"/>
          </a:lnSpc>
          <a:spcBef>
            <a:spcPct val="50000"/>
          </a:spcBef>
          <a:spcAft>
            <a:spcPct val="0"/>
          </a:spcAft>
          <a:buClrTx/>
          <a:buSzTx/>
          <a:buFontTx/>
          <a:buNone/>
          <a:tabLst/>
          <a:defRPr kumimoji="0" lang="en-US" sz="5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2259013" rtl="0" eaLnBrk="0" fontAlgn="base" latinLnBrk="0" hangingPunct="0">
          <a:lnSpc>
            <a:spcPct val="65000"/>
          </a:lnSpc>
          <a:spcBef>
            <a:spcPct val="50000"/>
          </a:spcBef>
          <a:spcAft>
            <a:spcPct val="0"/>
          </a:spcAft>
          <a:buClrTx/>
          <a:buSzTx/>
          <a:buFontTx/>
          <a:buNone/>
          <a:tabLst/>
          <a:defRPr kumimoji="0" lang="en-US" sz="5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3620</TotalTime>
  <Words>5748</Words>
  <Application>Microsoft Office PowerPoint</Application>
  <PresentationFormat>Custom</PresentationFormat>
  <Paragraphs>328</Paragraphs>
  <Slides>29</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Gulim</vt:lpstr>
      <vt:lpstr>Arial</vt:lpstr>
      <vt:lpstr>Calibri</vt:lpstr>
      <vt:lpstr>Cambria Math</vt:lpstr>
      <vt:lpstr>Monserrat</vt:lpstr>
      <vt:lpstr>Montserrat</vt:lpstr>
      <vt:lpstr>Times New Roman</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Stephen J. Kinzey, Ph.D.</dc:creator>
  <cp:lastModifiedBy>Nate Jones</cp:lastModifiedBy>
  <cp:revision>1239</cp:revision>
  <cp:lastPrinted>2019-11-12T05:06:03Z</cp:lastPrinted>
  <dcterms:created xsi:type="dcterms:W3CDTF">1999-06-15T14:29:13Z</dcterms:created>
  <dcterms:modified xsi:type="dcterms:W3CDTF">2021-11-15T03:50:13Z</dcterms:modified>
</cp:coreProperties>
</file>